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7"/>
  </p:notesMasterIdLst>
  <p:handoutMasterIdLst>
    <p:handoutMasterId r:id="rId28"/>
  </p:handoutMasterIdLst>
  <p:sldIdLst>
    <p:sldId id="256" r:id="rId2"/>
    <p:sldId id="258" r:id="rId3"/>
    <p:sldId id="318" r:id="rId4"/>
    <p:sldId id="319" r:id="rId5"/>
    <p:sldId id="320" r:id="rId6"/>
    <p:sldId id="337"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8" r:id="rId24"/>
    <p:sldId id="339" r:id="rId25"/>
    <p:sldId id="34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112E013-FB59-4FA0-8EF3-804B05247771}" type="datetimeFigureOut">
              <a:rPr lang="en-US" smtClean="0"/>
              <a:t>4/6/2019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61085A7-33E6-4AA9-B753-61C3588D6986}" type="slidenum">
              <a:rPr lang="en-US" smtClean="0"/>
              <a:t>‹#›</a:t>
            </a:fld>
            <a:endParaRPr lang="en-US"/>
          </a:p>
        </p:txBody>
      </p:sp>
    </p:spTree>
    <p:extLst>
      <p:ext uri="{BB962C8B-B14F-4D97-AF65-F5344CB8AC3E}">
        <p14:creationId xmlns:p14="http://schemas.microsoft.com/office/powerpoint/2010/main" val="2722083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3882929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was the first President of the </a:t>
            </a:r>
            <a:r>
              <a:rPr lang="en-US" dirty="0" smtClean="0">
                <a:hlinkClick r:id="rId3" tooltip="Lutheran Church - Missouri Synod"/>
              </a:rPr>
              <a:t>Lutheran Church - Missouri Synod</a:t>
            </a:r>
            <a:r>
              <a:rPr lang="en-US" dirty="0" smtClean="0"/>
              <a:t> and its most influential </a:t>
            </a:r>
            <a:r>
              <a:rPr lang="en-US" dirty="0" smtClean="0">
                <a:hlinkClick r:id="rId4" tooltip="Christian theology"/>
              </a:rPr>
              <a:t>theologian</a:t>
            </a:r>
            <a:r>
              <a:rPr lang="en-US" dirty="0" smtClean="0"/>
              <a:t>.</a:t>
            </a:r>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A2EC20-F458-44E0-81BF-538BC85AC0E2}" type="datetime1">
              <a:rPr lang="en-US" smtClean="0"/>
              <a:t>4/6/2019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43CCE1-B7B2-4D3D-863B-2211B73BE1FF}" type="datetime1">
              <a:rPr lang="en-US" smtClean="0"/>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65F91-95F1-4531-9CF1-46267C14D3DC}" type="datetime1">
              <a:rPr lang="en-US" smtClean="0"/>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F3C32C-6545-4684-B8BA-B55015870C6E}" type="datetime1">
              <a:rPr lang="en-US" smtClean="0"/>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05295E-962E-472C-8306-53D406B15D89}" type="datetime1">
              <a:rPr lang="en-US" smtClean="0"/>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992F5F-B5F5-4C82-87FE-93525F189883}" type="datetime1">
              <a:rPr lang="en-US" smtClean="0"/>
              <a:t>4/6/2019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C3C9E4-2946-450F-844C-9F9A221340BC}" type="datetime1">
              <a:rPr lang="en-US" smtClean="0"/>
              <a:t>4/6/2019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30C081-36CB-4FB8-A8F9-C5E41E00DBFA}" type="datetime1">
              <a:rPr lang="en-US" smtClean="0"/>
              <a:t>4/6/2019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751415-97D4-4443-81E4-B6636E60EEBC}" type="datetime1">
              <a:rPr lang="en-US" smtClean="0"/>
              <a:t>4/6/2019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FA5C7A-593B-453A-84CC-0047CB3D5064}" type="datetime1">
              <a:rPr lang="en-US" smtClean="0"/>
              <a:t>4/6/2019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F87DFC9-D9A8-4CAA-838E-EB41F4EDED02}" type="datetime1">
              <a:rPr lang="en-US" smtClean="0"/>
              <a:t>4/6/2019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6CA3F2-66C4-4962-85B5-4DAF10191A97}" type="datetime1">
              <a:rPr lang="en-US" smtClean="0"/>
              <a:t>4/6/2019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a:t>
            </a:r>
            <a:r>
              <a:rPr lang="en-US" sz="2400" dirty="0" smtClean="0"/>
              <a:t>Between Law</a:t>
            </a:r>
            <a:r>
              <a:rPr lang="en-US" dirty="0" smtClean="0"/>
              <a:t> and Gospel </a:t>
            </a:r>
            <a:r>
              <a:rPr lang="en-US" dirty="0" smtClean="0"/>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6000" b="1" dirty="0" smtClean="0">
                <a:latin typeface="Colonna MT" pitchFamily="82" charset="0"/>
              </a:rPr>
              <a:t>~ The Third~</a:t>
            </a:r>
          </a:p>
          <a:p>
            <a:pPr algn="ctr"/>
            <a:r>
              <a:rPr lang="en-US" sz="6000" b="1" dirty="0" smtClean="0">
                <a:latin typeface="Colonna MT" pitchFamily="82" charset="0"/>
              </a:rPr>
              <a:t>Evening Lecture</a:t>
            </a:r>
            <a:endParaRPr lang="en-US" sz="60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“He yearns for a good, cheerful, peaceful conscience and for real comfort. He thirsts for contentment. That is the thirst of which Jesus speaks.  It lasts until Christ comes and asks: Would you like to be at ease? Would you like to have rest and a good conscience? I advise you to come to Me.”</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7. What does a believer thirst for?  What does he yearn in for?  And when does that thirsting and yearning cease? (pg 23).</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 preacher who has personally passed through this experience [the thirst produced by </a:t>
            </a:r>
            <a:r>
              <a:rPr lang="en-US" dirty="0" smtClean="0"/>
              <a:t>the Law] </a:t>
            </a:r>
            <a:r>
              <a:rPr lang="en-US" dirty="0" smtClean="0"/>
              <a:t>can really speak from the heart, and what he says will go into the hearts of his hearers.” </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8. What kind of preacher is the only one who can </a:t>
            </a:r>
            <a:r>
              <a:rPr lang="en-US" sz="2800" dirty="0" smtClean="0"/>
              <a:t>present Law and Gospel </a:t>
            </a:r>
            <a:r>
              <a:rPr lang="en-US" sz="2800" dirty="0" smtClean="0"/>
              <a:t>effectively? (pg 23).</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i="1" dirty="0" smtClean="0"/>
              <a:t>If any one were well versed in this art I mean, whoever could properly make this distinction </a:t>
            </a:r>
            <a:r>
              <a:rPr lang="en-US" dirty="0" smtClean="0"/>
              <a:t>[</a:t>
            </a:r>
            <a:r>
              <a:rPr lang="en-US" dirty="0" smtClean="0"/>
              <a:t>between Law and Gospel],  </a:t>
            </a:r>
            <a:r>
              <a:rPr lang="en-US" i="1" u="sng" dirty="0" smtClean="0"/>
              <a:t>he</a:t>
            </a:r>
            <a:r>
              <a:rPr lang="en-US" i="1" dirty="0" smtClean="0"/>
              <a:t> would deserve to be called a Doctor of Theology.</a:t>
            </a:r>
            <a:r>
              <a:rPr lang="en-US" dirty="0" smtClean="0"/>
              <a:t> For </a:t>
            </a:r>
            <a:r>
              <a:rPr lang="en-US" dirty="0" smtClean="0"/>
              <a:t>the Law </a:t>
            </a:r>
            <a:r>
              <a:rPr lang="en-US" dirty="0" smtClean="0"/>
              <a:t>and </a:t>
            </a:r>
            <a:r>
              <a:rPr lang="en-US" dirty="0" smtClean="0"/>
              <a:t>the Gospel </a:t>
            </a:r>
            <a:r>
              <a:rPr lang="en-US" dirty="0" smtClean="0"/>
              <a:t>must be kept apart the one from the other. ”</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9. Today there are many preachers who will hold advanced degrees.  But according to Luther, who alone deserves to be called "doctor of theology“? (pg 23).</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“That was also my experience under the papacy: I was very anxious to become godly; but how long did it last? Only until I had finished reading Mass. An hour later I was more evil than before.”</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10. When troubled by our sins, we sometimes comfort ourselves by promising to lead a better life </a:t>
            </a:r>
            <a:r>
              <a:rPr lang="en-US" sz="2800" i="1" dirty="0" smtClean="0"/>
              <a:t>in the future.  </a:t>
            </a:r>
            <a:r>
              <a:rPr lang="en-US" sz="2800" dirty="0" smtClean="0"/>
              <a:t>What was Luther's experience?  How long did his good intentions last? (pg 23).</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“He says to you: ‘Come to Me if you are weary; I will refresh you.’ Let this word, ‘Come to Me,’ sound pleasant to you. ”</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11. Moses, </a:t>
            </a:r>
            <a:r>
              <a:rPr lang="en-US" sz="2800" dirty="0" smtClean="0"/>
              <a:t>the Law </a:t>
            </a:r>
            <a:r>
              <a:rPr lang="en-US" sz="2800" dirty="0" smtClean="0"/>
              <a:t>preacher, will never satisfy your need for righteousness.  By contrast, what does Jesus-</a:t>
            </a:r>
            <a:r>
              <a:rPr lang="en-US" sz="2800" dirty="0" smtClean="0"/>
              <a:t>-the Gospel </a:t>
            </a:r>
            <a:r>
              <a:rPr lang="en-US" sz="2800" dirty="0" smtClean="0"/>
              <a:t>preacher--invite you to do? (pg 24).</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“But Christ says: Thou art not godly, but I have been godly in thy place. Take from Me what I give thee, — thy sins are forgiven thee.”</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12. </a:t>
            </a:r>
            <a:r>
              <a:rPr lang="en-US" sz="2800" dirty="0" smtClean="0"/>
              <a:t>The Law </a:t>
            </a:r>
            <a:r>
              <a:rPr lang="en-US" sz="2800" dirty="0" smtClean="0"/>
              <a:t>says, “Be godly!  Do this!  Do that!" But what does Christ say to us? (pg 24).</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“Not having felt the agony of conscience, they despise </a:t>
            </a:r>
            <a:r>
              <a:rPr lang="en-US" dirty="0" smtClean="0"/>
              <a:t>the Gospel. </a:t>
            </a:r>
            <a:r>
              <a:rPr lang="en-US" dirty="0" smtClean="0"/>
              <a:t>They have never thirsted, therefore they start all manner of sects and fanatical doings. It is a true saying: </a:t>
            </a:r>
            <a:r>
              <a:rPr lang="en-US" i="1" dirty="0" err="1" smtClean="0"/>
              <a:t>Dulcia</a:t>
            </a:r>
            <a:r>
              <a:rPr lang="en-US" i="1" dirty="0" smtClean="0"/>
              <a:t> non </a:t>
            </a:r>
            <a:r>
              <a:rPr lang="en-US" i="1" dirty="0" err="1" smtClean="0"/>
              <a:t>meminit</a:t>
            </a:r>
            <a:r>
              <a:rPr lang="en-US" i="1" dirty="0" smtClean="0"/>
              <a:t>, qui non </a:t>
            </a:r>
            <a:r>
              <a:rPr lang="en-US" i="1" dirty="0" err="1" smtClean="0"/>
              <a:t>gustavit</a:t>
            </a:r>
            <a:r>
              <a:rPr lang="en-US" i="1" dirty="0" smtClean="0"/>
              <a:t> </a:t>
            </a:r>
            <a:r>
              <a:rPr lang="en-US" i="1" dirty="0" err="1" smtClean="0"/>
              <a:t>amara</a:t>
            </a:r>
            <a:r>
              <a:rPr lang="en-US" dirty="0" smtClean="0"/>
              <a:t> (He does not remember sweet things who has not tasted bitter things).”</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13. Many of those who despise </a:t>
            </a:r>
            <a:r>
              <a:rPr lang="en-US" sz="2800" dirty="0" smtClean="0"/>
              <a:t>the Gospel, </a:t>
            </a:r>
            <a:r>
              <a:rPr lang="en-US" sz="2800" dirty="0" smtClean="0"/>
              <a:t>are people who have never felt </a:t>
            </a:r>
            <a:r>
              <a:rPr lang="en-US" sz="2800" i="1" dirty="0" smtClean="0"/>
              <a:t>what?  </a:t>
            </a:r>
            <a:r>
              <a:rPr lang="en-US" sz="2800" dirty="0" smtClean="0"/>
              <a:t>(pg 24).</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 preacher who is not simple in his preaching preaches [not Christ, but] himself. And any one preaching himself preaches people into perdition, even when they say of his preaching: ‘Ah, but that was beautiful! That man is an orator!’” </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14. What is the effect of a preacher who is vain, and proud of his own speaking ability? (pg 25).</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“you must revolve in your mind this problem: ‘How can I preach </a:t>
            </a:r>
            <a:r>
              <a:rPr lang="en-US" dirty="0" smtClean="0"/>
              <a:t>the Law </a:t>
            </a:r>
            <a:r>
              <a:rPr lang="en-US" dirty="0" smtClean="0"/>
              <a:t>to the secure and </a:t>
            </a:r>
            <a:r>
              <a:rPr lang="en-US" dirty="0" smtClean="0"/>
              <a:t>the Gospel </a:t>
            </a:r>
            <a:r>
              <a:rPr lang="en-US" dirty="0" smtClean="0"/>
              <a:t>to crushed sinners?’ Every sermon must contain both doctrines. When either is missing, the other is wrong. ”</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15. Is it OK for preacher to proclaim </a:t>
            </a:r>
            <a:r>
              <a:rPr lang="en-US" sz="2800" dirty="0" smtClean="0"/>
              <a:t>only Law </a:t>
            </a:r>
            <a:r>
              <a:rPr lang="en-US" sz="2800" dirty="0" smtClean="0"/>
              <a:t>one Sunday, if he intends to preach </a:t>
            </a:r>
            <a:r>
              <a:rPr lang="en-US" sz="2800" dirty="0" smtClean="0"/>
              <a:t>the Gospel </a:t>
            </a:r>
            <a:r>
              <a:rPr lang="en-US" sz="2800" dirty="0" smtClean="0"/>
              <a:t>the following Sunday? (pg 25).</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“When you meet with statements in your Bible containing threats of punishment, classify them with </a:t>
            </a:r>
            <a:r>
              <a:rPr lang="en-US" dirty="0" smtClean="0"/>
              <a:t>the Law. </a:t>
            </a:r>
            <a:r>
              <a:rPr lang="en-US" dirty="0" smtClean="0"/>
              <a:t>Words that comfort, words that speak of giving, offering something, belong to </a:t>
            </a:r>
            <a:r>
              <a:rPr lang="en-US" dirty="0" smtClean="0"/>
              <a:t>the Gospel. </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16. In the Bible, when you find statements containing threats of punishment, those you should classify as </a:t>
            </a:r>
            <a:r>
              <a:rPr lang="en-US" sz="2800" i="1" dirty="0" smtClean="0"/>
              <a:t>what?  </a:t>
            </a:r>
            <a:r>
              <a:rPr lang="en-US" sz="2800" dirty="0" smtClean="0"/>
              <a:t>On the other hand, what kind of words should tip you off that </a:t>
            </a:r>
            <a:r>
              <a:rPr lang="en-US" sz="2800" dirty="0" smtClean="0"/>
              <a:t>the Gospel </a:t>
            </a:r>
            <a:r>
              <a:rPr lang="en-US" sz="2800" dirty="0" smtClean="0"/>
              <a:t>is being treated? (pg 25).</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a:bodyPr>
          <a:lstStyle/>
          <a:p>
            <a:r>
              <a:rPr lang="en-US" dirty="0" smtClean="0"/>
              <a:t>Which issues demands </a:t>
            </a:r>
            <a:r>
              <a:rPr lang="en-US" dirty="0" smtClean="0"/>
              <a:t>– Law or Gospel?</a:t>
            </a:r>
            <a:endParaRPr lang="en-US" dirty="0" smtClean="0"/>
          </a:p>
          <a:p>
            <a:r>
              <a:rPr lang="en-US" dirty="0" smtClean="0"/>
              <a:t>Which offers comfort </a:t>
            </a:r>
            <a:r>
              <a:rPr lang="en-US" dirty="0" smtClean="0"/>
              <a:t>– Law or Gospel?</a:t>
            </a:r>
            <a:endParaRPr lang="en-US" dirty="0" smtClean="0"/>
          </a:p>
          <a:p>
            <a:r>
              <a:rPr lang="en-US" dirty="0" smtClean="0"/>
              <a:t>One difference between the two has to do with the different kind of </a:t>
            </a:r>
            <a:r>
              <a:rPr lang="en-US" i="1" dirty="0" smtClean="0"/>
              <a:t>people </a:t>
            </a:r>
            <a:r>
              <a:rPr lang="en-US" dirty="0" smtClean="0"/>
              <a:t> who need them. Who needs to hear </a:t>
            </a:r>
            <a:r>
              <a:rPr lang="en-US" dirty="0" smtClean="0"/>
              <a:t>the Law? The Gospel?</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“Stand alone on the grace of God and His word of consolation. Cling to this and act as if you had never heard a word of </a:t>
            </a:r>
            <a:r>
              <a:rPr lang="en-US" dirty="0" smtClean="0"/>
              <a:t>the Law.”</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17. When your conscience is terrified by </a:t>
            </a:r>
            <a:r>
              <a:rPr lang="en-US" sz="2800" dirty="0" smtClean="0"/>
              <a:t>the Law, </a:t>
            </a:r>
            <a:r>
              <a:rPr lang="en-US" sz="2800" dirty="0" smtClean="0"/>
              <a:t>and you feel your many sins, what should you cling to?  At such times, what should you completely disregard? (pg 26).</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“Both teachings are to be distinguished in such a manner that you place </a:t>
            </a:r>
            <a:r>
              <a:rPr lang="en-US" dirty="0" smtClean="0"/>
              <a:t>the Gospel </a:t>
            </a:r>
            <a:r>
              <a:rPr lang="en-US" dirty="0" smtClean="0"/>
              <a:t>in heaven, </a:t>
            </a:r>
            <a:r>
              <a:rPr lang="en-US" dirty="0" smtClean="0"/>
              <a:t>the Law </a:t>
            </a:r>
            <a:r>
              <a:rPr lang="en-US" dirty="0" smtClean="0"/>
              <a:t>on earth… You are to be as careful to distinguish the righteousness of </a:t>
            </a:r>
            <a:r>
              <a:rPr lang="en-US" dirty="0" smtClean="0"/>
              <a:t>the Gospel </a:t>
            </a:r>
            <a:r>
              <a:rPr lang="en-US" dirty="0" smtClean="0"/>
              <a:t>from the righteousness of </a:t>
            </a:r>
            <a:r>
              <a:rPr lang="en-US" dirty="0" smtClean="0"/>
              <a:t>the Law </a:t>
            </a:r>
            <a:r>
              <a:rPr lang="en-US" dirty="0" smtClean="0"/>
              <a:t>as God with great care has separated heaven from earth, light from darkness, day from night.”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18. We should </a:t>
            </a:r>
            <a:r>
              <a:rPr lang="en-US" sz="2800" dirty="0" smtClean="0"/>
              <a:t>distinguish Law from Gospel </a:t>
            </a:r>
            <a:r>
              <a:rPr lang="en-US" sz="2800" dirty="0" smtClean="0"/>
              <a:t>in such a manner that we place </a:t>
            </a:r>
            <a:r>
              <a:rPr lang="en-US" sz="2800" dirty="0" smtClean="0"/>
              <a:t>the Gospel </a:t>
            </a:r>
            <a:r>
              <a:rPr lang="en-US" sz="2800" dirty="0" smtClean="0"/>
              <a:t>where?  And </a:t>
            </a:r>
            <a:r>
              <a:rPr lang="en-US" sz="2800" dirty="0" smtClean="0"/>
              <a:t>the Law </a:t>
            </a:r>
            <a:r>
              <a:rPr lang="en-US" sz="2800" dirty="0" smtClean="0"/>
              <a:t>where?  How carefully should we keep them separate? (pg 26-27).</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lnSpcReduction="10000"/>
          </a:bodyPr>
          <a:lstStyle/>
          <a:p>
            <a:r>
              <a:rPr lang="en-US" dirty="0" smtClean="0"/>
              <a:t>“When you ascend to heaven, </a:t>
            </a:r>
            <a:r>
              <a:rPr lang="en-US" i="1" dirty="0" smtClean="0"/>
              <a:t>leave the donkey with its burden on earth</a:t>
            </a:r>
            <a:r>
              <a:rPr lang="en-US" dirty="0" smtClean="0"/>
              <a:t>. For the conscience of a believer in Christ has nothing to do with </a:t>
            </a:r>
            <a:r>
              <a:rPr lang="en-US" dirty="0" smtClean="0"/>
              <a:t>the Law </a:t>
            </a:r>
            <a:r>
              <a:rPr lang="en-US" dirty="0" smtClean="0"/>
              <a:t>and its works and the righteousness of this earth. Thus the donkey stays in the valley, while the conscience, with Isaac, goes </a:t>
            </a:r>
            <a:r>
              <a:rPr lang="en-US" i="1" dirty="0" smtClean="0"/>
              <a:t>up into the mountain</a:t>
            </a:r>
            <a:r>
              <a:rPr lang="en-US" dirty="0" smtClean="0"/>
              <a:t>, ignores </a:t>
            </a:r>
            <a:r>
              <a:rPr lang="en-US" dirty="0" smtClean="0"/>
              <a:t>the Law </a:t>
            </a:r>
            <a:r>
              <a:rPr lang="en-US" dirty="0" smtClean="0"/>
              <a:t>and its works, and keeps its eye only on the forgiveness of sin, ”</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19. Because of the flesh, we must bear </a:t>
            </a:r>
            <a:r>
              <a:rPr lang="en-US" sz="2800" dirty="0" smtClean="0"/>
              <a:t>the Law </a:t>
            </a:r>
            <a:r>
              <a:rPr lang="en-US" sz="2800" dirty="0" smtClean="0"/>
              <a:t>“as a donkey his burden." However, when it comes to the subject of </a:t>
            </a:r>
            <a:r>
              <a:rPr lang="en-US" sz="2800" dirty="0" smtClean="0"/>
              <a:t>the Gospel, </a:t>
            </a:r>
            <a:r>
              <a:rPr lang="en-US" sz="2800" dirty="0" smtClean="0"/>
              <a:t>where should we ascend? (pg 27).</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smtClean="0"/>
              <a:t>the Gospel </a:t>
            </a:r>
            <a:r>
              <a:rPr lang="en-US" dirty="0" smtClean="0"/>
              <a:t>is a rare guest in men’s consciences, while </a:t>
            </a:r>
            <a:r>
              <a:rPr lang="en-US" dirty="0" smtClean="0"/>
              <a:t>the Law </a:t>
            </a:r>
            <a:r>
              <a:rPr lang="en-US" dirty="0" smtClean="0"/>
              <a:t>is their daily and familiar companion.”</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20. On a day-to-day basis, which do we experience more often -- </a:t>
            </a:r>
            <a:r>
              <a:rPr lang="en-US" sz="2800" dirty="0" smtClean="0"/>
              <a:t> Law or Gospel? </a:t>
            </a:r>
            <a:r>
              <a:rPr lang="en-US" sz="2800" dirty="0" smtClean="0"/>
              <a:t>(pg 27).</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“While the conscience is not engaged in this conflict, while you are obliged to discharge the ordinary functions of your office, at a time when you must act as a minister of the Word, a magistrate, a husband, a teacher, a pupil, etc., it is not in season to hear </a:t>
            </a:r>
            <a:r>
              <a:rPr lang="en-US" dirty="0" smtClean="0"/>
              <a:t>the Gospel, </a:t>
            </a:r>
            <a:r>
              <a:rPr lang="en-US" dirty="0" smtClean="0"/>
              <a:t>but </a:t>
            </a:r>
            <a:r>
              <a:rPr lang="en-US" dirty="0" smtClean="0"/>
              <a:t>the Law. </a:t>
            </a:r>
            <a:r>
              <a:rPr lang="en-US" dirty="0" smtClean="0"/>
              <a:t>At such a time you are to perform the duties of your profession.”</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21. How is </a:t>
            </a:r>
            <a:r>
              <a:rPr lang="en-US" sz="2800" dirty="0" smtClean="0"/>
              <a:t>the Law </a:t>
            </a:r>
            <a:r>
              <a:rPr lang="en-US" sz="2800" dirty="0" smtClean="0"/>
              <a:t>useful to us Christians in our daily life? (pg 28).</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“Our own righteousness is to serve us for this life, but the righteousness which </a:t>
            </a:r>
            <a:r>
              <a:rPr lang="en-US" i="1" dirty="0" smtClean="0"/>
              <a:t>the Gospel </a:t>
            </a:r>
            <a:r>
              <a:rPr lang="en-US" dirty="0" smtClean="0"/>
              <a:t>brings us is a heavenly righteousness.”</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22. </a:t>
            </a:r>
            <a:r>
              <a:rPr lang="en-US" sz="2800" dirty="0" smtClean="0"/>
              <a:t>The Law </a:t>
            </a:r>
            <a:r>
              <a:rPr lang="en-US" sz="2800" dirty="0" smtClean="0"/>
              <a:t>can certainly lead to an </a:t>
            </a:r>
            <a:r>
              <a:rPr lang="en-US" sz="2800" i="1" dirty="0" smtClean="0"/>
              <a:t>outward </a:t>
            </a:r>
            <a:r>
              <a:rPr lang="en-US" sz="2800" dirty="0" smtClean="0"/>
              <a:t>righteousness (what we often refer to as </a:t>
            </a:r>
            <a:r>
              <a:rPr lang="en-US" sz="2800" i="1" dirty="0" smtClean="0"/>
              <a:t>civic </a:t>
            </a:r>
            <a:r>
              <a:rPr lang="en-US" sz="2800" dirty="0" smtClean="0"/>
              <a:t>righteousness). But the righteousness that leads to heaven can come only from which teaching? (pg 28).</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“It is…easy to lose the narrow way of the pure doctrine which likewise is traveled by few people and leads through a dense forest of erroneous teachings. You may land either in the bog of fanaticism or in the abyss of rationalism. ”</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 How is doctrine like following a narrow path through the forest? (pg 20).</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“False doctrine is </a:t>
            </a:r>
            <a:r>
              <a:rPr lang="en-US" u="sng" dirty="0" smtClean="0"/>
              <a:t>poison</a:t>
            </a:r>
            <a:r>
              <a:rPr lang="en-US" dirty="0" smtClean="0"/>
              <a:t> to the soul. An entire banqueting party drinking from cups containing an admixture of arsenic can drink physical death from its cups. So an entire audience can invite spiritual and eternal death by listening to a sermon that contains an admixture of the poison of false doctrine. ”</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2. How is preaching like serving refreshments at a banquet? (pg 20).</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“Ah, do cease clamoring, Pure doctrine! Pure doctrine! That can only land you in dead </a:t>
            </a:r>
            <a:r>
              <a:rPr lang="en-US" dirty="0" err="1" smtClean="0"/>
              <a:t>orthodoxism</a:t>
            </a:r>
            <a:r>
              <a:rPr lang="en-US" dirty="0" smtClean="0"/>
              <a:t>. Pay more attention to pure life, and you will raise a growth of genuine Christianity.” That is exactly like saying to a farmer: “Do not worry forever about good seed; worry about good fruits.”</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3. Saying, "Pay less attention to doctrine and more attention to the Christian life!" is exactly like saying </a:t>
            </a:r>
            <a:r>
              <a:rPr lang="en-US" sz="2800" i="1" dirty="0" smtClean="0"/>
              <a:t>what</a:t>
            </a:r>
            <a:r>
              <a:rPr lang="en-US" sz="2800" dirty="0" smtClean="0"/>
              <a:t>  to a farmer? (pg 21).</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r>
              <a:rPr lang="en-US" b="1" i="1" dirty="0" smtClean="0"/>
              <a:t>The doctrinal contents of the entire Holy Scriptures, both of the Old and the New Testament, are made up of two doctrines differing fundamentally from each other, viz., </a:t>
            </a:r>
            <a:r>
              <a:rPr lang="en-US" b="1" i="1" dirty="0" smtClean="0"/>
              <a:t>the Law </a:t>
            </a:r>
            <a:r>
              <a:rPr lang="en-US" b="1" i="1" dirty="0" smtClean="0"/>
              <a:t>and </a:t>
            </a:r>
            <a:r>
              <a:rPr lang="en-US" b="1" i="1" dirty="0" smtClean="0"/>
              <a:t>the Gospel.</a:t>
            </a:r>
            <a:endParaRPr lang="en-US" b="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I </a:t>
            </a:r>
            <a:r>
              <a:rPr lang="en-US" sz="4400" dirty="0" smtClean="0">
                <a:latin typeface="Colonna MT" pitchFamily="82" charset="0"/>
              </a:rPr>
              <a:t>(review)</a:t>
            </a:r>
            <a:r>
              <a:rPr lang="en-US" sz="7300" dirty="0" smtClean="0">
                <a:latin typeface="Colonna MT" pitchFamily="82" charset="0"/>
              </a:rPr>
              <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John 7, 37: “If any man thirst, let him come unto Me and drink,” </a:t>
            </a:r>
          </a:p>
          <a:p>
            <a:r>
              <a:rPr lang="en-US" dirty="0" smtClean="0"/>
              <a:t>“These are the two subjects on which we preach. </a:t>
            </a:r>
            <a:r>
              <a:rPr lang="en-US" dirty="0" smtClean="0"/>
              <a:t>The Law </a:t>
            </a:r>
            <a:r>
              <a:rPr lang="en-US" dirty="0" smtClean="0"/>
              <a:t>produces thirst; it leads the hearer to hell and slays him. </a:t>
            </a:r>
            <a:r>
              <a:rPr lang="en-US" dirty="0" smtClean="0"/>
              <a:t>The Gospel, </a:t>
            </a:r>
            <a:r>
              <a:rPr lang="en-US" dirty="0" smtClean="0"/>
              <a:t>however, refreshes him and leads him to heaven.”</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4. Martin Luther quotes John 7:37.  How does he apply this verse to the preaching </a:t>
            </a:r>
            <a:r>
              <a:rPr lang="en-US" sz="2800" dirty="0" smtClean="0"/>
              <a:t>of Law and Gospel? </a:t>
            </a:r>
            <a:r>
              <a:rPr lang="en-US" sz="2800" dirty="0" smtClean="0"/>
              <a:t>(pg 21, bottom).</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“When a person is really thirsty and is handed but a small glass of water, how greatly refreshed he feels. But when a person is not thirsty, you may fill one glass of water after the other for him, </a:t>
            </a:r>
            <a:r>
              <a:rPr lang="en-US" i="1" dirty="0" smtClean="0"/>
              <a:t>and it will do him no good</a:t>
            </a:r>
            <a:r>
              <a:rPr lang="en-US" dirty="0" smtClean="0"/>
              <a:t>; it will not refresh him.”</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5. Why is </a:t>
            </a:r>
            <a:r>
              <a:rPr lang="en-US" sz="2800" dirty="0" smtClean="0"/>
              <a:t>the Gospel </a:t>
            </a:r>
            <a:r>
              <a:rPr lang="en-US" sz="2800" dirty="0" smtClean="0"/>
              <a:t>no good for a secure sinner?  What is Luther's "glass of water" answer to this question? (pg 22).</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“For </a:t>
            </a:r>
            <a:r>
              <a:rPr lang="en-US" dirty="0" smtClean="0"/>
              <a:t>the Law </a:t>
            </a:r>
            <a:r>
              <a:rPr lang="en-US" dirty="0" smtClean="0"/>
              <a:t>remains in force with its injunction: Thou shalt love God and man with your whole heart. You say: I am not doing it. </a:t>
            </a:r>
            <a:r>
              <a:rPr lang="en-US" dirty="0" smtClean="0"/>
              <a:t>The Law </a:t>
            </a:r>
            <a:r>
              <a:rPr lang="en-US" dirty="0" smtClean="0"/>
              <a:t>replies: You must do it! -Thus </a:t>
            </a:r>
            <a:r>
              <a:rPr lang="en-US" dirty="0" smtClean="0"/>
              <a:t>the Law </a:t>
            </a:r>
            <a:r>
              <a:rPr lang="en-US" dirty="0" smtClean="0"/>
              <a:t>puts me in anguish.”</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6. Why does Luther say that </a:t>
            </a:r>
            <a:r>
              <a:rPr lang="en-US" sz="2800" dirty="0" smtClean="0"/>
              <a:t>the Law </a:t>
            </a:r>
            <a:r>
              <a:rPr lang="en-US" sz="2800" dirty="0" smtClean="0"/>
              <a:t>is a continuing “anguish,” especially for a believer? (pg 22).</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607</TotalTime>
  <Words>1835</Words>
  <Application>Microsoft Office PowerPoint</Application>
  <PresentationFormat>On-screen Show (4:3)</PresentationFormat>
  <Paragraphs>103</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The Proper Distinction Between Law and Gospel  by CFW Walther</vt:lpstr>
      <vt:lpstr>Review: </vt:lpstr>
      <vt:lpstr>1. How is doctrine like following a narrow path through the forest? (pg 20).</vt:lpstr>
      <vt:lpstr>2. How is preaching like serving refreshments at a banquet? (pg 20).</vt:lpstr>
      <vt:lpstr>3. Saying, "Pay less attention to doctrine and more attention to the Christian life!" is exactly like saying what  to a farmer? (pg 21).</vt:lpstr>
      <vt:lpstr> Thesis I (review) </vt:lpstr>
      <vt:lpstr>4. Martin Luther quotes John 7:37.  How does he apply this verse to the preaching of Law and Gospel? (pg 21, bottom).</vt:lpstr>
      <vt:lpstr>5. Why is the Gospel no good for a secure sinner?  What is Luther's "glass of water" answer to this question? (pg 22).</vt:lpstr>
      <vt:lpstr>6. Why does Luther say that the Law is a continuing “anguish,” especially for a believer? (pg 22).</vt:lpstr>
      <vt:lpstr>7. What does a believer thirst for?  What does he yearn in for?  And when does that thirsting and yearning cease? (pg 23).</vt:lpstr>
      <vt:lpstr>8. What kind of preacher is the only one who can present Law and Gospel effectively? (pg 23).</vt:lpstr>
      <vt:lpstr>9. Today there are many preachers who will hold advanced degrees.  But according to Luther, who alone deserves to be called "doctor of theology“? (pg 23).</vt:lpstr>
      <vt:lpstr>10. When troubled by our sins, we sometimes comfort ourselves by promising to lead a better life in the future.  What was Luther's experience?  How long did his good intentions last? (pg 23).</vt:lpstr>
      <vt:lpstr>11. Moses, the Law preacher, will never satisfy your need for righteousness.  By contrast, what does Jesus--the Gospel preacher--invite you to do? (pg 24).</vt:lpstr>
      <vt:lpstr>12. The Law says, “Be godly!  Do this!  Do that!" But what does Christ say to us? (pg 24).</vt:lpstr>
      <vt:lpstr>13. Many of those who despise the Gospel, are people who have never felt what?  (pg 24).</vt:lpstr>
      <vt:lpstr>14. What is the effect of a preacher who is vain, and proud of his own speaking ability? (pg 25).</vt:lpstr>
      <vt:lpstr>15. Is it OK for preacher to proclaim only Law one Sunday, if he intends to preach the Gospel the following Sunday? (pg 25).</vt:lpstr>
      <vt:lpstr>16. In the Bible, when you find statements containing threats of punishment, those you should classify as what?  On the other hand, what kind of words should tip you off that the Gospel is being treated? (pg 25).</vt:lpstr>
      <vt:lpstr>17. When your conscience is terrified by the Law, and you feel your many sins, what should you cling to?  At such times, what should you completely disregard? (pg 26).</vt:lpstr>
      <vt:lpstr>18. We should distinguish Law from Gospel in such a manner that we place the Gospel where?  And the Law where?  How carefully should we keep them separate? (pg 26-27).</vt:lpstr>
      <vt:lpstr>19. Because of the flesh, we must bear the Law “as a donkey his burden." However, when it comes to the subject of the Gospel, where should we ascend? (pg 27).</vt:lpstr>
      <vt:lpstr>20. On a day-to-day basis, which do we experience more often --  Law or Gospel? (pg 27).</vt:lpstr>
      <vt:lpstr>21. How is the Law useful to us Christians in our daily life? (pg 28).</vt:lpstr>
      <vt:lpstr>22. The Law can certainly lead to an outward righteousness (what we often refer to as civic righteousness). But the righteousness that leads to heaven can come only from which teaching? (pg 28).</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41</cp:revision>
  <dcterms:created xsi:type="dcterms:W3CDTF">2011-01-18T19:12:19Z</dcterms:created>
  <dcterms:modified xsi:type="dcterms:W3CDTF">2019-04-06T20:15:20Z</dcterms:modified>
</cp:coreProperties>
</file>