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3"/>
  </p:notesMasterIdLst>
  <p:handoutMasterIdLst>
    <p:handoutMasterId r:id="rId24"/>
  </p:handoutMasterIdLst>
  <p:sldIdLst>
    <p:sldId id="256" r:id="rId2"/>
    <p:sldId id="258" r:id="rId3"/>
    <p:sldId id="318" r:id="rId4"/>
    <p:sldId id="319" r:id="rId5"/>
    <p:sldId id="320" r:id="rId6"/>
    <p:sldId id="343"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65" autoAdjust="0"/>
  </p:normalViewPr>
  <p:slideViewPr>
    <p:cSldViewPr>
      <p:cViewPr varScale="1">
        <p:scale>
          <a:sx n="64" d="100"/>
          <a:sy n="64" d="100"/>
        </p:scale>
        <p:origin x="-1340"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Twenty-First Evening Lecture</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9705CC4-9308-46D0-BC94-0206242047CD}" type="datetimeFigureOut">
              <a:rPr lang="en-US" smtClean="0"/>
              <a:t>4/7/2019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1A436E0-14E8-4F8E-8885-6890F6439CDF}" type="slidenum">
              <a:rPr lang="en-US" smtClean="0"/>
              <a:t>‹#›</a:t>
            </a:fld>
            <a:endParaRPr lang="en-US"/>
          </a:p>
        </p:txBody>
      </p:sp>
    </p:spTree>
    <p:extLst>
      <p:ext uri="{BB962C8B-B14F-4D97-AF65-F5344CB8AC3E}">
        <p14:creationId xmlns:p14="http://schemas.microsoft.com/office/powerpoint/2010/main" val="366050059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Twenty-First Evening Lecture</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5A1C84-0999-4544-9EC5-8852EFC644E3}" type="datetimeFigureOut">
              <a:rPr lang="en-US" smtClean="0"/>
              <a:pPr/>
              <a:t>4/7/2019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C7F3135-E9EB-4B09-9F56-DA11EB9B5EED}" type="slidenum">
              <a:rPr lang="en-US" smtClean="0"/>
              <a:pPr/>
              <a:t>‹#›</a:t>
            </a:fld>
            <a:endParaRPr lang="en-US"/>
          </a:p>
        </p:txBody>
      </p:sp>
    </p:spTree>
    <p:extLst>
      <p:ext uri="{BB962C8B-B14F-4D97-AF65-F5344CB8AC3E}">
        <p14:creationId xmlns:p14="http://schemas.microsoft.com/office/powerpoint/2010/main" val="132099324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Lutheran_Church_-_Missouri_Syno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en.wikipedia.org/wiki/Christian_theology"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11</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12</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13</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14</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15</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16</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17</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18</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19</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20</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was the first President of the </a:t>
            </a:r>
            <a:r>
              <a:rPr lang="en-US" dirty="0">
                <a:hlinkClick r:id="rId3" tooltip="Lutheran Church - Missouri Synod"/>
              </a:rPr>
              <a:t>Lutheran Church - Missouri Synod</a:t>
            </a:r>
            <a:r>
              <a:rPr lang="en-US" dirty="0"/>
              <a:t> and its most influential </a:t>
            </a:r>
            <a:r>
              <a:rPr lang="en-US" dirty="0">
                <a:hlinkClick r:id="rId4" tooltip="Christian theology"/>
              </a:rPr>
              <a:t>theologian</a:t>
            </a:r>
            <a:r>
              <a:rPr lang="en-US" dirty="0"/>
              <a:t>.</a:t>
            </a:r>
          </a:p>
        </p:txBody>
      </p:sp>
      <p:sp>
        <p:nvSpPr>
          <p:cNvPr id="4" name="Slide Number Placeholder 3"/>
          <p:cNvSpPr>
            <a:spLocks noGrp="1"/>
          </p:cNvSpPr>
          <p:nvPr>
            <p:ph type="sldNum" sz="quarter" idx="10"/>
          </p:nvPr>
        </p:nvSpPr>
        <p:spPr/>
        <p:txBody>
          <a:bodyPr/>
          <a:lstStyle/>
          <a:p>
            <a:fld id="{2C7F3135-E9EB-4B09-9F56-DA11EB9B5EED}" type="slidenum">
              <a:rPr lang="en-US" smtClean="0"/>
              <a:pPr/>
              <a:t>2</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21</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3</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4</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5</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7</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8</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9</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10</a:t>
            </a:fld>
            <a:endParaRPr lang="en-US"/>
          </a:p>
        </p:txBody>
      </p:sp>
      <p:sp>
        <p:nvSpPr>
          <p:cNvPr id="5" name="Header Placeholder 4"/>
          <p:cNvSpPr>
            <a:spLocks noGrp="1"/>
          </p:cNvSpPr>
          <p:nvPr>
            <p:ph type="hdr" sz="quarter" idx="11"/>
          </p:nvPr>
        </p:nvSpPr>
        <p:spPr/>
        <p:txBody>
          <a:bodyPr/>
          <a:lstStyle/>
          <a:p>
            <a:r>
              <a:rPr lang="en-US" smtClean="0"/>
              <a:t>Twenty-First Evening Lecture</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A42ABA-8554-4B98-8331-1C74EEBAE7AC}" type="datetime1">
              <a:rPr lang="en-US" smtClean="0"/>
              <a:pPr/>
              <a:t>4/7/2019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EF05A6-58C6-4900-AE51-7F5642C47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6FBBB-C30C-4121-B036-D8E6DA918D7B}"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68DDBB-FA7E-47D7-A218-DFF7B409E715}"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2AA055-711B-4052-B771-A6C6685D01B8}"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31AAF1-158F-44B7-85B4-561E2EDBF88C}" type="datetime1">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CB94C8-8C27-4B84-8955-50748EBAAEBE}"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63DFDA-0694-4968-8B48-6C321019BB15}" type="datetime1">
              <a:rPr lang="en-US" smtClean="0"/>
              <a:pPr/>
              <a:t>4/7/2019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26AAA2-1413-40A7-B579-FF79832E8076}" type="datetime1">
              <a:rPr lang="en-US" smtClean="0"/>
              <a:pPr/>
              <a:t>4/7/2019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DCDF90-C428-454F-A400-5E2041BBB5D4}" type="datetime1">
              <a:rPr lang="en-US" smtClean="0"/>
              <a:pPr/>
              <a:t>4/7/2019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BB90C14-0E83-4E0B-81C4-1DAD9F6BE710}" type="datetime1">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D0A519-1E57-4382-9DFB-5E440AAF8225}" type="datetime1">
              <a:rPr lang="en-US" smtClean="0"/>
              <a:pPr/>
              <a:t>4/7/2019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EF05A6-58C6-4900-AE51-7F5642C477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3ABCD3-76D1-4A74-9960-52665CFCEF31}" type="datetime1">
              <a:rPr lang="en-US" smtClean="0"/>
              <a:pPr/>
              <a:t>4/7/2019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EF05A6-58C6-4900-AE51-7F5642C47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304800"/>
            <a:ext cx="5334000" cy="1600200"/>
          </a:xfrm>
        </p:spPr>
        <p:txBody>
          <a:bodyPr anchor="t" anchorCtr="0">
            <a:normAutofit/>
          </a:bodyPr>
          <a:lstStyle/>
          <a:p>
            <a:r>
              <a:rPr lang="en-US" sz="2400" dirty="0" smtClean="0"/>
              <a:t>The Proper Distinction Between </a:t>
            </a:r>
            <a:r>
              <a:rPr lang="en-US" dirty="0" smtClean="0"/>
              <a:t>Law and Gospel </a:t>
            </a:r>
            <a:br>
              <a:rPr lang="en-US" dirty="0" smtClean="0"/>
            </a:br>
            <a:r>
              <a:rPr lang="en-US" sz="2400" dirty="0" smtClean="0"/>
              <a:t>by CFW Walther</a:t>
            </a:r>
            <a:endParaRPr lang="en-US" dirty="0"/>
          </a:p>
        </p:txBody>
      </p:sp>
      <p:sp>
        <p:nvSpPr>
          <p:cNvPr id="3" name="Subtitle 2"/>
          <p:cNvSpPr>
            <a:spLocks noGrp="1"/>
          </p:cNvSpPr>
          <p:nvPr>
            <p:ph type="subTitle" idx="1"/>
          </p:nvPr>
        </p:nvSpPr>
        <p:spPr>
          <a:xfrm>
            <a:off x="3048000" y="2590800"/>
            <a:ext cx="5791200" cy="1828800"/>
          </a:xfrm>
        </p:spPr>
        <p:txBody>
          <a:bodyPr>
            <a:noAutofit/>
          </a:bodyPr>
          <a:lstStyle/>
          <a:p>
            <a:pPr algn="ctr"/>
            <a:r>
              <a:rPr lang="en-US" sz="4800" b="1" dirty="0" smtClean="0">
                <a:latin typeface="Colonna MT" pitchFamily="82" charset="0"/>
              </a:rPr>
              <a:t>~ The Twenty-First~</a:t>
            </a:r>
          </a:p>
          <a:p>
            <a:pPr algn="ctr"/>
            <a:r>
              <a:rPr lang="en-US" sz="4800" b="1" dirty="0" smtClean="0">
                <a:latin typeface="Colonna MT" pitchFamily="82" charset="0"/>
              </a:rPr>
              <a:t>Evening Lecture</a:t>
            </a:r>
            <a:endParaRPr lang="en-US" sz="4800" b="1" dirty="0">
              <a:latin typeface="Colonna MT" pitchFamily="82" charset="0"/>
            </a:endParaRPr>
          </a:p>
        </p:txBody>
      </p:sp>
      <p:pic>
        <p:nvPicPr>
          <p:cNvPr id="26626" name="Picture 2" descr="http://t3.gstatic.com/images?q=tbn:ANd9GcRF32i1MzlFIalMEm7lqy85sTJUhmj7xdW_KSybDQftb4Z34pYPSg"/>
          <p:cNvPicPr>
            <a:picLocks noChangeAspect="1" noChangeArrowheads="1"/>
          </p:cNvPicPr>
          <p:nvPr/>
        </p:nvPicPr>
        <p:blipFill>
          <a:blip r:embed="rId3" cstate="print"/>
          <a:srcRect/>
          <a:stretch>
            <a:fillRect/>
          </a:stretch>
        </p:blipFill>
        <p:spPr bwMode="auto">
          <a:xfrm>
            <a:off x="228600" y="228600"/>
            <a:ext cx="2590800" cy="3366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“By grace you are saved”</a:t>
            </a:r>
          </a:p>
          <a:p>
            <a:r>
              <a:rPr lang="en-US" dirty="0" smtClean="0"/>
              <a:t>“through faith”</a:t>
            </a:r>
          </a:p>
          <a:p>
            <a:r>
              <a:rPr lang="en-US" dirty="0" smtClean="0"/>
              <a:t>“and that not of yourselves”</a:t>
            </a:r>
          </a:p>
          <a:p>
            <a:r>
              <a:rPr lang="en-US" dirty="0" smtClean="0"/>
              <a:t>“it is the gift of God”</a:t>
            </a:r>
          </a:p>
          <a:p>
            <a:r>
              <a:rPr lang="en-US" dirty="0" smtClean="0"/>
              <a:t>“not of works”</a:t>
            </a:r>
          </a:p>
          <a:p>
            <a:r>
              <a:rPr lang="en-US" dirty="0" smtClean="0"/>
              <a:t>“lest any man should boast.”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7. Walther quotes Ephesians 2:8-9 to show how the Holy Spirit </a:t>
            </a:r>
            <a:r>
              <a:rPr lang="en-US" sz="2800" i="1" dirty="0" smtClean="0"/>
              <a:t>piles up </a:t>
            </a:r>
            <a:r>
              <a:rPr lang="en-US" sz="2800" dirty="0" smtClean="0"/>
              <a:t>statements “to keep men from being led astray into self-righteousness.” What are those successive statements? (</a:t>
            </a:r>
            <a:r>
              <a:rPr lang="en-US" sz="2800" dirty="0" err="1" smtClean="0"/>
              <a:t>pg</a:t>
            </a:r>
            <a:r>
              <a:rPr lang="en-US" sz="2800" dirty="0" smtClean="0"/>
              <a:t> 225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 is still without the faith that justifies, is still blind, and is not walking in the way of salvation, but is headed straight for </a:t>
            </a:r>
            <a:r>
              <a:rPr lang="en-US" dirty="0" smtClean="0"/>
              <a:t>perdition!”</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8. Is even a </a:t>
            </a:r>
            <a:r>
              <a:rPr lang="en-US" sz="2800" u="sng" dirty="0" smtClean="0"/>
              <a:t>little </a:t>
            </a:r>
            <a:r>
              <a:rPr lang="en-US" sz="2800" dirty="0" smtClean="0"/>
              <a:t>self-righteousness enough to wreck the Christian faith? Walther says yes. Complete the statement: “Whoever imagines there is a little aureole, a little glory, that he may claim as his own…” (</a:t>
            </a:r>
            <a:r>
              <a:rPr lang="en-US" sz="2800" dirty="0" err="1" smtClean="0"/>
              <a:t>pg</a:t>
            </a:r>
            <a:r>
              <a:rPr lang="en-US" sz="2800" dirty="0" smtClean="0"/>
              <a:t> 225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a:t>
            </a:r>
            <a:r>
              <a:rPr lang="en-US" dirty="0" smtClean="0"/>
              <a:t>hese </a:t>
            </a:r>
            <a:r>
              <a:rPr lang="en-US" dirty="0"/>
              <a:t>follow </a:t>
            </a:r>
            <a:r>
              <a:rPr lang="en-US" i="1" dirty="0"/>
              <a:t>later, after he has received all that is necessary for his salvation</a:t>
            </a:r>
            <a:r>
              <a:rPr lang="en-US" i="1" dirty="0" smtClean="0"/>
              <a:t>.</a:t>
            </a:r>
            <a:r>
              <a:rPr lang="en-US" dirty="0" smtClean="0"/>
              <a:t>”</a:t>
            </a:r>
          </a:p>
          <a:p>
            <a:r>
              <a:rPr lang="en-US" dirty="0" smtClean="0"/>
              <a:t>“First </a:t>
            </a:r>
            <a:r>
              <a:rPr lang="en-US" dirty="0"/>
              <a:t>a person is saved, then he becomes godly. First he must be made an heir of heaven, then he becomes a different person</a:t>
            </a:r>
            <a:r>
              <a:rPr lang="en-US" dirty="0" smtClean="0"/>
              <a:t>.”</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9. Walther quotes Romans 11:6 to show that there’s no middle road: “if by grace, then it is no more of works.” Faith </a:t>
            </a:r>
            <a:r>
              <a:rPr lang="en-US" sz="2800" i="1" dirty="0" smtClean="0"/>
              <a:t>does</a:t>
            </a:r>
            <a:r>
              <a:rPr lang="en-US" sz="2800" dirty="0" smtClean="0"/>
              <a:t> bear good fruit, but when do these come? (</a:t>
            </a:r>
            <a:r>
              <a:rPr lang="en-US" sz="2800" dirty="0" err="1" smtClean="0"/>
              <a:t>pg</a:t>
            </a:r>
            <a:r>
              <a:rPr lang="en-US" sz="2800" dirty="0" smtClean="0"/>
              <a:t> 225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85000" lnSpcReduction="20000"/>
          </a:bodyPr>
          <a:lstStyle/>
          <a:p>
            <a:r>
              <a:rPr lang="en-US" dirty="0" smtClean="0"/>
              <a:t>“</a:t>
            </a:r>
            <a:r>
              <a:rPr lang="en-US" dirty="0"/>
              <a:t>Luther says that the Christian religion is, in a word, a religion of </a:t>
            </a:r>
            <a:r>
              <a:rPr lang="en-US" i="1" dirty="0"/>
              <a:t>gratitude</a:t>
            </a:r>
            <a:r>
              <a:rPr lang="en-US" i="1" dirty="0" smtClean="0"/>
              <a:t>.”</a:t>
            </a:r>
          </a:p>
          <a:p>
            <a:r>
              <a:rPr lang="en-US" dirty="0" smtClean="0"/>
              <a:t>“Everything </a:t>
            </a:r>
            <a:r>
              <a:rPr lang="en-US" dirty="0"/>
              <a:t>has been given us: righteousness, our everlasting heritage, our salvation. All that remains for us to do is to thank God</a:t>
            </a:r>
            <a:r>
              <a:rPr lang="en-US" dirty="0" smtClean="0"/>
              <a:t>.”</a:t>
            </a:r>
          </a:p>
          <a:p>
            <a:r>
              <a:rPr lang="en-US" dirty="0" smtClean="0"/>
              <a:t>“</a:t>
            </a:r>
            <a:r>
              <a:rPr lang="en-US" dirty="0"/>
              <a:t>W</a:t>
            </a:r>
            <a:r>
              <a:rPr lang="en-US" dirty="0" smtClean="0"/>
              <a:t>e </a:t>
            </a:r>
            <a:r>
              <a:rPr lang="en-US" dirty="0"/>
              <a:t>must be truly grateful to God, after having received eternal life, for all that we are and possess. Only works proceeding from gratitude are genuinely good works</a:t>
            </a:r>
            <a:r>
              <a:rPr lang="en-US" dirty="0" smtClean="0"/>
              <a:t>.”</a:t>
            </a:r>
          </a:p>
          <a:p>
            <a:r>
              <a:rPr lang="en-US" dirty="0" smtClean="0"/>
              <a:t>For “gratitude” in this context one may substitute “faith” — Walther means the same thing.</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10. Luther calls the Christian religion a religion of </a:t>
            </a:r>
            <a:r>
              <a:rPr lang="en-US" sz="2800" i="1" dirty="0" smtClean="0"/>
              <a:t>what? </a:t>
            </a:r>
            <a:r>
              <a:rPr lang="en-US" sz="2800" dirty="0" smtClean="0"/>
              <a:t>(</a:t>
            </a:r>
            <a:r>
              <a:rPr lang="en-US" sz="2800" dirty="0" err="1" smtClean="0"/>
              <a:t>pg</a:t>
            </a:r>
            <a:r>
              <a:rPr lang="en-US" sz="2800" dirty="0" smtClean="0"/>
              <a:t> 225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He rewards even the good works which </a:t>
            </a:r>
            <a:r>
              <a:rPr lang="en-US" i="1" dirty="0"/>
              <a:t>He accomplishes in us.</a:t>
            </a:r>
            <a:r>
              <a:rPr lang="en-US" dirty="0"/>
              <a:t> For the good works done by Christians are God’s works.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11. “Over and above this,” Walther says, “God is so gracious that He…” does </a:t>
            </a:r>
            <a:r>
              <a:rPr lang="en-US" sz="2800" i="1" dirty="0" smtClean="0"/>
              <a:t>what? </a:t>
            </a:r>
            <a:r>
              <a:rPr lang="en-US" sz="2800" dirty="0" smtClean="0"/>
              <a:t>(</a:t>
            </a:r>
            <a:r>
              <a:rPr lang="en-US" sz="2800" dirty="0" err="1" smtClean="0"/>
              <a:t>pg</a:t>
            </a:r>
            <a:r>
              <a:rPr lang="en-US" sz="2800" dirty="0" smtClean="0"/>
              <a:t> 226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i="1" dirty="0" smtClean="0"/>
              <a:t>That he could actually keep them.</a:t>
            </a:r>
          </a:p>
          <a:p>
            <a:r>
              <a:rPr lang="en-US" dirty="0" smtClean="0"/>
              <a:t>“</a:t>
            </a:r>
            <a:r>
              <a:rPr lang="en-US" dirty="0"/>
              <a:t>T</a:t>
            </a:r>
            <a:r>
              <a:rPr lang="en-US" dirty="0" smtClean="0"/>
              <a:t>he </a:t>
            </a:r>
            <a:r>
              <a:rPr lang="en-US" dirty="0"/>
              <a:t>Lord was simply answering the question of this person who was head over heels merged in self-righteousness</a:t>
            </a:r>
            <a:r>
              <a:rPr lang="en-US" dirty="0" smtClean="0"/>
              <a:t>.”</a:t>
            </a:r>
          </a:p>
          <a:p>
            <a:r>
              <a:rPr lang="en-US" dirty="0" smtClean="0"/>
              <a:t>“The </a:t>
            </a:r>
            <a:r>
              <a:rPr lang="en-US" dirty="0"/>
              <a:t>sting had without question been driven home to him; he knew now that he did not love God above all </a:t>
            </a:r>
            <a:r>
              <a:rPr lang="en-US" dirty="0" smtClean="0"/>
              <a:t>things.”</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12. When Christ told the rich young man that he “must keep the commandments,” that did NOT mean what? (</a:t>
            </a:r>
            <a:r>
              <a:rPr lang="en-US" sz="2800" dirty="0" err="1" smtClean="0"/>
              <a:t>pg</a:t>
            </a:r>
            <a:r>
              <a:rPr lang="en-US" sz="2800" dirty="0" smtClean="0"/>
              <a:t> 227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That is about as wise a statement as if I would say: An </a:t>
            </a:r>
            <a:r>
              <a:rPr lang="en-US" dirty="0" smtClean="0"/>
              <a:t>apple tree </a:t>
            </a:r>
            <a:r>
              <a:rPr lang="en-US" dirty="0"/>
              <a:t>may be ever so good; but </a:t>
            </a:r>
            <a:r>
              <a:rPr lang="en-US" i="1" dirty="0"/>
              <a:t>unless you add fruit to it, it is not an </a:t>
            </a:r>
            <a:r>
              <a:rPr lang="en-US" i="1" dirty="0" smtClean="0"/>
              <a:t>apple tree</a:t>
            </a:r>
            <a:r>
              <a:rPr lang="en-US" dirty="0" smtClean="0"/>
              <a:t>.”</a:t>
            </a:r>
          </a:p>
          <a:p>
            <a:r>
              <a:rPr lang="en-US" dirty="0" smtClean="0"/>
              <a:t>“Why</a:t>
            </a:r>
            <a:r>
              <a:rPr lang="en-US" dirty="0"/>
              <a:t>, the reverse is true. Apples do not make an </a:t>
            </a:r>
            <a:r>
              <a:rPr lang="en-US" dirty="0" smtClean="0"/>
              <a:t>apple tree</a:t>
            </a:r>
            <a:r>
              <a:rPr lang="en-US" dirty="0"/>
              <a:t>, but the </a:t>
            </a:r>
            <a:r>
              <a:rPr lang="en-US" dirty="0" smtClean="0"/>
              <a:t>apple tree </a:t>
            </a:r>
            <a:r>
              <a:rPr lang="en-US" dirty="0"/>
              <a:t>produces apples.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13. </a:t>
            </a:r>
            <a:r>
              <a:rPr lang="en-US" sz="2800" dirty="0"/>
              <a:t>S</a:t>
            </a:r>
            <a:r>
              <a:rPr lang="en-US" sz="2800" dirty="0" smtClean="0"/>
              <a:t>aying, as the Roman Catholics do, that faith is not saving faith unless works of love are added to it is about as wise as saying what? (</a:t>
            </a:r>
            <a:r>
              <a:rPr lang="en-US" sz="2800" dirty="0" err="1" smtClean="0"/>
              <a:t>pg</a:t>
            </a:r>
            <a:r>
              <a:rPr lang="en-US" sz="2800" dirty="0" smtClean="0"/>
              <a:t> 228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smtClean="0"/>
              <a:t>“As </a:t>
            </a:r>
            <a:r>
              <a:rPr lang="en-US" dirty="0"/>
              <a:t>a noxious sect, which teaches that the mere mental perception of certain tenets justifies and saves men and lands them in heaven, no matter what kind of life they lead</a:t>
            </a:r>
            <a:r>
              <a:rPr lang="en-US" dirty="0" smtClean="0"/>
              <a:t>.”</a:t>
            </a:r>
          </a:p>
          <a:p>
            <a:r>
              <a:rPr lang="en-US" dirty="0" smtClean="0"/>
              <a:t>“</a:t>
            </a:r>
            <a:r>
              <a:rPr lang="en-US" dirty="0"/>
              <a:t>In opposition to this view, Luther declares that if </a:t>
            </a:r>
            <a:r>
              <a:rPr lang="en-US" i="1" dirty="0"/>
              <a:t>fides </a:t>
            </a:r>
            <a:r>
              <a:rPr lang="en-US" i="1" dirty="0" err="1"/>
              <a:t>formata</a:t>
            </a:r>
            <a:r>
              <a:rPr lang="en-US" dirty="0"/>
              <a:t> signifies the faith wrought by the Holy Spirit, this faith is a fruitful source of all good works; and if it is said that this faith justifies, he is in full harmony with the papists</a:t>
            </a:r>
            <a:r>
              <a:rPr lang="en-US" dirty="0" smtClean="0"/>
              <a:t>.”</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14. In the following section, Walther attacks the Roman Catholic teaching that a person can continue to live in mortal sin without losing faith. In their turn, how do the papists regard the Lutheran Church?  (</a:t>
            </a:r>
            <a:r>
              <a:rPr lang="en-US" sz="2800" dirty="0" err="1" smtClean="0"/>
              <a:t>pg</a:t>
            </a:r>
            <a:r>
              <a:rPr lang="en-US" sz="2800" dirty="0" smtClean="0"/>
              <a:t> 230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When they add the </a:t>
            </a:r>
            <a:r>
              <a:rPr lang="en-US" dirty="0" smtClean="0"/>
              <a:t>term</a:t>
            </a:r>
            <a:r>
              <a:rPr lang="en-US" dirty="0"/>
              <a:t> </a:t>
            </a:r>
            <a:r>
              <a:rPr lang="en-US" dirty="0" smtClean="0"/>
              <a:t> </a:t>
            </a:r>
            <a:r>
              <a:rPr lang="en-US" i="1" dirty="0" err="1" smtClean="0"/>
              <a:t>formata</a:t>
            </a:r>
            <a:r>
              <a:rPr lang="en-US" i="1" dirty="0" smtClean="0"/>
              <a:t>  </a:t>
            </a:r>
            <a:r>
              <a:rPr lang="en-US" dirty="0" smtClean="0"/>
              <a:t>to  </a:t>
            </a:r>
            <a:r>
              <a:rPr lang="en-US" i="1" dirty="0" smtClean="0"/>
              <a:t>fides</a:t>
            </a:r>
            <a:r>
              <a:rPr lang="en-US" i="1" dirty="0"/>
              <a:t>,</a:t>
            </a:r>
            <a:r>
              <a:rPr lang="en-US" dirty="0"/>
              <a:t> they really mean works; for they say that a person is justified by faith </a:t>
            </a:r>
            <a:r>
              <a:rPr lang="en-US" i="1" dirty="0"/>
              <a:t>if he has works in addition to faith</a:t>
            </a:r>
            <a:r>
              <a:rPr lang="en-US" dirty="0"/>
              <a:t>. </a:t>
            </a:r>
            <a:r>
              <a:rPr lang="en-US" dirty="0" smtClean="0"/>
              <a:t>”</a:t>
            </a:r>
          </a:p>
          <a:p>
            <a:r>
              <a:rPr lang="en-US" dirty="0" smtClean="0"/>
              <a:t>“</a:t>
            </a:r>
            <a:r>
              <a:rPr lang="en-US" dirty="0"/>
              <a:t>Their faith is worth no more than the imitation money used in a business college or the toy money of children, which looks like real money, but has no purchasing power</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15. If that’s what the Catholic Church meant by “the form of faith” (</a:t>
            </a:r>
            <a:r>
              <a:rPr lang="en-US" sz="2800" i="1" dirty="0" smtClean="0"/>
              <a:t>fides </a:t>
            </a:r>
            <a:r>
              <a:rPr lang="en-US" sz="2800" i="1" dirty="0" err="1" smtClean="0"/>
              <a:t>formata</a:t>
            </a:r>
            <a:r>
              <a:rPr lang="en-US" sz="2800" dirty="0" smtClean="0"/>
              <a:t>), everything would be fine. But what do they really mean by that term? (</a:t>
            </a:r>
            <a:r>
              <a:rPr lang="en-US" sz="2800" dirty="0" err="1" smtClean="0"/>
              <a:t>pg</a:t>
            </a:r>
            <a:r>
              <a:rPr lang="en-US" sz="2800" dirty="0" smtClean="0"/>
              <a:t> 231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20000"/>
          </a:bodyPr>
          <a:lstStyle/>
          <a:p>
            <a:r>
              <a:rPr lang="en-US" dirty="0" smtClean="0"/>
              <a:t>“</a:t>
            </a:r>
            <a:r>
              <a:rPr lang="en-US" dirty="0"/>
              <a:t>When a poor Methodist or Baptist is in his final agony, he realizes that faith alone saves, and he dies saved when he takes refuge in the Lord </a:t>
            </a:r>
            <a:r>
              <a:rPr lang="en-US" dirty="0" smtClean="0"/>
              <a:t>Christ.”</a:t>
            </a:r>
          </a:p>
          <a:p>
            <a:r>
              <a:rPr lang="en-US" dirty="0" smtClean="0"/>
              <a:t>“But </a:t>
            </a:r>
            <a:r>
              <a:rPr lang="en-US" dirty="0"/>
              <a:t>the dying papist has to think of purgatory and how long he may have to be confined in it because he lacks charity and good works. He has to consider himself lost</a:t>
            </a:r>
            <a:r>
              <a:rPr lang="en-US" dirty="0" smtClean="0"/>
              <a:t>.”</a:t>
            </a:r>
          </a:p>
          <a:p>
            <a:r>
              <a:rPr lang="en-US" dirty="0" smtClean="0"/>
              <a:t>“</a:t>
            </a:r>
            <a:r>
              <a:rPr lang="en-US" dirty="0"/>
              <a:t>That was the devil’s aim when he founded the </a:t>
            </a:r>
            <a:r>
              <a:rPr lang="en-US" dirty="0" smtClean="0"/>
              <a:t>Papacy.”</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16. Why might a Methodist or Baptist have an easier time on his deathbed than a Roman Catholic? (</a:t>
            </a:r>
            <a:r>
              <a:rPr lang="en-US" sz="2800" dirty="0" err="1" smtClean="0"/>
              <a:t>pg</a:t>
            </a:r>
            <a:r>
              <a:rPr lang="en-US" sz="2800" dirty="0" smtClean="0"/>
              <a:t> 231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334000" cy="4525963"/>
          </a:xfrm>
        </p:spPr>
        <p:txBody>
          <a:bodyPr>
            <a:normAutofit fontScale="92500" lnSpcReduction="20000"/>
          </a:bodyPr>
          <a:lstStyle/>
          <a:p>
            <a:r>
              <a:rPr lang="en-US" dirty="0" smtClean="0"/>
              <a:t>The Bible teaches that faith can be lost. It also teaches election to salvation. But these two teachings need to be </a:t>
            </a:r>
            <a:r>
              <a:rPr lang="en-US" i="1" dirty="0" smtClean="0"/>
              <a:t>applied differently. </a:t>
            </a:r>
            <a:r>
              <a:rPr lang="en-US" dirty="0" smtClean="0"/>
              <a:t>Why is that?</a:t>
            </a:r>
          </a:p>
          <a:p>
            <a:r>
              <a:rPr lang="en-US" dirty="0" smtClean="0"/>
              <a:t>If a person insulted me, then asked my forgiveness, but at the same time stated that he intended to </a:t>
            </a:r>
            <a:r>
              <a:rPr lang="en-US" i="1" dirty="0" smtClean="0"/>
              <a:t>continue</a:t>
            </a:r>
            <a:r>
              <a:rPr lang="en-US" dirty="0" smtClean="0"/>
              <a:t> insulting me, I would </a:t>
            </a:r>
            <a:r>
              <a:rPr lang="en-US" smtClean="0"/>
              <a:t>consider such a </a:t>
            </a:r>
            <a:r>
              <a:rPr lang="en-US" dirty="0" smtClean="0"/>
              <a:t>person insane! Walther says that is analogous to a sinner doing what?</a:t>
            </a:r>
            <a:endParaRPr lang="en-US" dirty="0"/>
          </a:p>
        </p:txBody>
      </p:sp>
      <p:sp>
        <p:nvSpPr>
          <p:cNvPr id="3" name="Title 2"/>
          <p:cNvSpPr>
            <a:spLocks noGrp="1"/>
          </p:cNvSpPr>
          <p:nvPr>
            <p:ph type="title"/>
          </p:nvPr>
        </p:nvSpPr>
        <p:spPr/>
        <p:txBody>
          <a:bodyPr/>
          <a:lstStyle/>
          <a:p>
            <a:r>
              <a:rPr lang="en-US" dirty="0" smtClean="0"/>
              <a:t>Review: </a:t>
            </a:r>
            <a:endParaRPr lang="en-US" dirty="0"/>
          </a:p>
        </p:txBody>
      </p:sp>
      <p:pic>
        <p:nvPicPr>
          <p:cNvPr id="5" name="Picture 4" descr="Walther_cfw_young (1).png"/>
          <p:cNvPicPr>
            <a:picLocks noChangeAspect="1"/>
          </p:cNvPicPr>
          <p:nvPr/>
        </p:nvPicPr>
        <p:blipFill>
          <a:blip r:embed="rId3" cstate="print"/>
          <a:stretch>
            <a:fillRect/>
          </a:stretch>
        </p:blipFill>
        <p:spPr>
          <a:xfrm>
            <a:off x="6019800" y="1371600"/>
            <a:ext cx="2794637" cy="3810868"/>
          </a:xfrm>
          <a:prstGeom prst="rect">
            <a:avLst/>
          </a:prstGeom>
        </p:spPr>
      </p:pic>
      <p:sp>
        <p:nvSpPr>
          <p:cNvPr id="6" name="Slide Number Placeholder 5"/>
          <p:cNvSpPr>
            <a:spLocks noGrp="1"/>
          </p:cNvSpPr>
          <p:nvPr>
            <p:ph type="sldNum" sz="quarter" idx="12"/>
          </p:nvPr>
        </p:nvSpPr>
        <p:spPr/>
        <p:txBody>
          <a:bodyPr/>
          <a:lstStyle/>
          <a:p>
            <a:fld id="{85EF05A6-58C6-4900-AE51-7F5642C4771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Thus </a:t>
            </a:r>
            <a:r>
              <a:rPr lang="en-US" i="1" dirty="0"/>
              <a:t>they rob faith entirely of its </a:t>
            </a:r>
            <a:r>
              <a:rPr lang="en-US" i="1" dirty="0" smtClean="0"/>
              <a:t>function</a:t>
            </a:r>
            <a:r>
              <a:rPr lang="en-US" dirty="0" smtClean="0"/>
              <a:t>.”</a:t>
            </a:r>
          </a:p>
          <a:p>
            <a:r>
              <a:rPr lang="en-US" dirty="0" smtClean="0"/>
              <a:t>Luther: “</a:t>
            </a:r>
            <a:r>
              <a:rPr lang="en-US" dirty="0"/>
              <a:t>M</a:t>
            </a:r>
            <a:r>
              <a:rPr lang="en-US" dirty="0" smtClean="0"/>
              <a:t>y </a:t>
            </a:r>
            <a:r>
              <a:rPr lang="en-US" dirty="0"/>
              <a:t>love, or the works that follow after faith, neither give the proper form to my faith nor do they adorn it, but my faith gives love its proper form and adorns it.”</a:t>
            </a:r>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17. The Catholics claim that faith is utterly worthless without love, which gives faith its proper form. What are they in effect doing by this teaching? (</a:t>
            </a:r>
            <a:r>
              <a:rPr lang="en-US" sz="2800" dirty="0" err="1" smtClean="0"/>
              <a:t>pg</a:t>
            </a:r>
            <a:r>
              <a:rPr lang="en-US" sz="2800" dirty="0" smtClean="0"/>
              <a:t> 232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a:t> “</a:t>
            </a:r>
            <a:r>
              <a:rPr lang="en-US" i="1" dirty="0"/>
              <a:t>Of course, faith must produce also good </a:t>
            </a:r>
            <a:r>
              <a:rPr lang="en-US" i="1" dirty="0" smtClean="0"/>
              <a:t>works</a:t>
            </a:r>
            <a:r>
              <a:rPr lang="en-US" i="1" dirty="0"/>
              <a:t>!</a:t>
            </a:r>
            <a:r>
              <a:rPr lang="en-US" i="1" dirty="0" smtClean="0"/>
              <a:t>”</a:t>
            </a:r>
          </a:p>
          <a:p>
            <a:r>
              <a:rPr lang="en-US" dirty="0" smtClean="0"/>
              <a:t>“</a:t>
            </a:r>
            <a:r>
              <a:rPr lang="en-US" dirty="0"/>
              <a:t>B</a:t>
            </a:r>
            <a:r>
              <a:rPr lang="en-US" dirty="0" smtClean="0"/>
              <a:t>y </a:t>
            </a:r>
            <a:r>
              <a:rPr lang="en-US" dirty="0"/>
              <a:t>adding the qualification, </a:t>
            </a:r>
            <a:r>
              <a:rPr lang="en-US" i="1" dirty="0"/>
              <a:t>they have perverted and upset their whole preaching</a:t>
            </a:r>
            <a:r>
              <a:rPr lang="en-US" dirty="0"/>
              <a:t>; for with that qualification all their preaching about grace and faith is futile and a wasted effort</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18. Walther points out that even Protestant churches make the same mistake. They do declare that salvation is altogether by grace, through faith. But what do they often add? What is the effect of this addition? (</a:t>
            </a:r>
            <a:r>
              <a:rPr lang="en-US" sz="2800" dirty="0" err="1" smtClean="0"/>
              <a:t>pg</a:t>
            </a:r>
            <a:r>
              <a:rPr lang="en-US" sz="2800" dirty="0" smtClean="0"/>
              <a:t> 233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smtClean="0"/>
              <a:t>“</a:t>
            </a:r>
            <a:r>
              <a:rPr lang="en-US" dirty="0"/>
              <a:t>T</a:t>
            </a:r>
            <a:r>
              <a:rPr lang="en-US" dirty="0" smtClean="0"/>
              <a:t>rue </a:t>
            </a:r>
            <a:r>
              <a:rPr lang="en-US" dirty="0"/>
              <a:t>religion cannot consist in anything else than </a:t>
            </a:r>
            <a:r>
              <a:rPr lang="en-US" i="1" dirty="0"/>
              <a:t>an upright life</a:t>
            </a:r>
            <a:r>
              <a:rPr lang="en-US" dirty="0"/>
              <a:t>, the exercise of virtue and good works</a:t>
            </a:r>
            <a:r>
              <a:rPr lang="en-US" dirty="0" smtClean="0"/>
              <a:t>.”</a:t>
            </a:r>
          </a:p>
          <a:p>
            <a:r>
              <a:rPr lang="en-US" dirty="0" smtClean="0"/>
              <a:t>“</a:t>
            </a:r>
            <a:r>
              <a:rPr lang="en-US" dirty="0"/>
              <a:t>What sin, they say, can there be in a person’s failure to believe, something that is utterly contrary to his God-given reason</a:t>
            </a:r>
            <a:r>
              <a:rPr lang="en-US" dirty="0" smtClean="0"/>
              <a:t>?”</a:t>
            </a:r>
          </a:p>
          <a:p>
            <a:r>
              <a:rPr lang="en-US" dirty="0" smtClean="0"/>
              <a:t>“</a:t>
            </a:r>
            <a:r>
              <a:rPr lang="en-US" dirty="0"/>
              <a:t>M</a:t>
            </a:r>
            <a:r>
              <a:rPr lang="en-US" dirty="0" smtClean="0"/>
              <a:t>en</a:t>
            </a:r>
            <a:r>
              <a:rPr lang="en-US" dirty="0"/>
              <a:t>, they claim, will on that day not be asked what they have believed, but how they have conducted </a:t>
            </a:r>
            <a:r>
              <a:rPr lang="en-US" dirty="0" smtClean="0"/>
              <a:t>themselves.”</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 </a:t>
            </a:r>
            <a:r>
              <a:rPr lang="en-US" sz="2800" dirty="0"/>
              <a:t>U</a:t>
            </a:r>
            <a:r>
              <a:rPr lang="en-US" sz="2800" dirty="0" smtClean="0"/>
              <a:t>nbelievers, of course, don’t see the importance of faith. To them, true religion cannot consist in  anything else then… What? (</a:t>
            </a:r>
            <a:r>
              <a:rPr lang="en-US" sz="2800" dirty="0" err="1" smtClean="0"/>
              <a:t>pg</a:t>
            </a:r>
            <a:r>
              <a:rPr lang="en-US" sz="2800" dirty="0" smtClean="0"/>
              <a:t> 222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a:bodyPr>
          <a:lstStyle/>
          <a:p>
            <a:r>
              <a:rPr lang="en-US" dirty="0" smtClean="0"/>
              <a:t>“</a:t>
            </a:r>
            <a:r>
              <a:rPr lang="en-US" dirty="0"/>
              <a:t>T</a:t>
            </a:r>
            <a:r>
              <a:rPr lang="en-US" dirty="0" smtClean="0"/>
              <a:t>he </a:t>
            </a:r>
            <a:r>
              <a:rPr lang="en-US" dirty="0"/>
              <a:t>Father in heaven is especially pleased with a person’s faith, </a:t>
            </a:r>
            <a:r>
              <a:rPr lang="en-US" i="1" dirty="0"/>
              <a:t>because it is such a glorious </a:t>
            </a:r>
            <a:r>
              <a:rPr lang="en-US" i="1" dirty="0" smtClean="0"/>
              <a:t>work.</a:t>
            </a:r>
            <a:r>
              <a:rPr lang="en-US" dirty="0" smtClean="0"/>
              <a:t>”</a:t>
            </a:r>
          </a:p>
          <a:p>
            <a:r>
              <a:rPr lang="en-US" dirty="0" smtClean="0"/>
              <a:t>Being a work, therefore, “</a:t>
            </a:r>
            <a:r>
              <a:rPr lang="en-US" dirty="0"/>
              <a:t> they can see no reason whatever why He should not be equally well pleased, for instance, with a person’s charity, patience, fortitude, Justice, impartiality, truthfulness, and similar qualities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2. Some, however, do recognize that faith is important, but for the wrong reason. Why? (</a:t>
            </a:r>
            <a:r>
              <a:rPr lang="en-US" sz="2800" dirty="0" err="1" smtClean="0"/>
              <a:t>pg</a:t>
            </a:r>
            <a:r>
              <a:rPr lang="en-US" sz="2800" dirty="0" smtClean="0"/>
              <a:t> 222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“Christianity </a:t>
            </a:r>
            <a:r>
              <a:rPr lang="en-US" dirty="0"/>
              <a:t>teaches, on the contrary, that faith does not justify and save a person because is such a good work, but </a:t>
            </a:r>
            <a:r>
              <a:rPr lang="en-US" i="1" dirty="0"/>
              <a:t>on account of the redemption accomplished by Jesus </a:t>
            </a:r>
            <a:r>
              <a:rPr lang="en-US" dirty="0"/>
              <a:t>Christ, which faith apprehends.</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3. True Christianity does not teach that faith justifies because it is a good work. What does it teach? (</a:t>
            </a:r>
            <a:r>
              <a:rPr lang="en-US" sz="2800" dirty="0" err="1" smtClean="0"/>
              <a:t>pg</a:t>
            </a:r>
            <a:r>
              <a:rPr lang="en-US" sz="2800" dirty="0" smtClean="0"/>
              <a:t> 223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200400"/>
          </a:xfr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r="-100000" b="-100000"/>
          </a:gradFill>
        </p:spPr>
        <p:txBody>
          <a:bodyPr anchor="ctr" anchorCtr="0">
            <a:normAutofit fontScale="92500" lnSpcReduction="10000"/>
          </a:bodyPr>
          <a:lstStyle/>
          <a:p>
            <a:pPr fontAlgn="base"/>
            <a:r>
              <a:rPr lang="en-US" i="1" dirty="0"/>
              <a:t>In the sixth place, </a:t>
            </a:r>
            <a:r>
              <a:rPr lang="en-US" i="1" u="sng" dirty="0"/>
              <a:t>the Word of God is not rightly divided when the preacher describes faith in a manner </a:t>
            </a:r>
            <a:r>
              <a:rPr lang="en-US" i="1" dirty="0"/>
              <a:t>as if the mere inert acceptance of truths, even while a person in living in mortal sins, renders that person righteous in the sight of God and saves him; or </a:t>
            </a:r>
            <a:r>
              <a:rPr lang="en-US" i="1" u="sng" dirty="0"/>
              <a:t>as if faith makes a person righteous and saves him for the reason that it produces in him love and reformation of his mode of living.</a:t>
            </a:r>
          </a:p>
        </p:txBody>
      </p:sp>
      <p:sp>
        <p:nvSpPr>
          <p:cNvPr id="3" name="Title 2"/>
          <p:cNvSpPr>
            <a:spLocks noGrp="1"/>
          </p:cNvSpPr>
          <p:nvPr>
            <p:ph type="title"/>
          </p:nvPr>
        </p:nvSpPr>
        <p:spPr/>
        <p:txBody>
          <a:bodyPr>
            <a:normAutofit fontScale="90000"/>
          </a:bodyPr>
          <a:lstStyle/>
          <a:p>
            <a:pPr algn="ctr"/>
            <a:r>
              <a:rPr lang="en-US" sz="4400" dirty="0" smtClean="0">
                <a:latin typeface="Colonna MT" pitchFamily="82" charset="0"/>
              </a:rPr>
              <a:t/>
            </a:r>
            <a:br>
              <a:rPr lang="en-US" sz="4400" dirty="0" smtClean="0">
                <a:latin typeface="Colonna MT" pitchFamily="82" charset="0"/>
              </a:rPr>
            </a:br>
            <a:r>
              <a:rPr lang="en-US" sz="7300" dirty="0" smtClean="0">
                <a:latin typeface="Colonna MT" pitchFamily="82" charset="0"/>
              </a:rPr>
              <a:t>Thesis </a:t>
            </a:r>
            <a:r>
              <a:rPr lang="en-US" sz="7300" dirty="0" smtClean="0">
                <a:latin typeface="Colonna MT" pitchFamily="82" charset="0"/>
              </a:rPr>
              <a:t>X </a:t>
            </a:r>
            <a:r>
              <a:rPr lang="en-US" sz="4900" dirty="0" smtClean="0">
                <a:latin typeface="Colonna MT" pitchFamily="82" charset="0"/>
              </a:rPr>
              <a:t>(cont.)</a:t>
            </a:r>
            <a:r>
              <a:rPr lang="en-US" sz="7300" dirty="0" smtClean="0">
                <a:latin typeface="Colonna MT" pitchFamily="82" charset="0"/>
              </a:rPr>
              <a:t/>
            </a:r>
            <a:br>
              <a:rPr lang="en-US" sz="7300" dirty="0" smtClean="0">
                <a:latin typeface="Colonna MT" pitchFamily="82" charset="0"/>
              </a:rPr>
            </a:br>
            <a:endParaRPr lang="en-US"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6</a:t>
            </a:fld>
            <a:endParaRPr lang="en-US"/>
          </a:p>
        </p:txBody>
      </p:sp>
    </p:spTree>
    <p:extLst>
      <p:ext uri="{BB962C8B-B14F-4D97-AF65-F5344CB8AC3E}">
        <p14:creationId xmlns:p14="http://schemas.microsoft.com/office/powerpoint/2010/main" val="39251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T</a:t>
            </a:r>
            <a:r>
              <a:rPr lang="en-US" dirty="0" smtClean="0"/>
              <a:t>here </a:t>
            </a:r>
            <a:r>
              <a:rPr lang="en-US" dirty="0"/>
              <a:t>can be no genuine faith without love, without a renewal of heart, without sanctification, without an abundance of good works</a:t>
            </a:r>
            <a:r>
              <a:rPr lang="en-US" dirty="0" smtClean="0"/>
              <a:t>.”</a:t>
            </a:r>
          </a:p>
          <a:p>
            <a:r>
              <a:rPr lang="en-US" dirty="0" smtClean="0"/>
              <a:t>However, </a:t>
            </a:r>
            <a:r>
              <a:rPr lang="en-US" dirty="0" smtClean="0"/>
              <a:t>Walther emphasizes </a:t>
            </a:r>
            <a:r>
              <a:rPr lang="en-US" dirty="0" smtClean="0"/>
              <a:t>that “</a:t>
            </a:r>
            <a:r>
              <a:rPr lang="en-US" dirty="0"/>
              <a:t>renewal of heart, love, and the good works which faith produces, </a:t>
            </a:r>
            <a:r>
              <a:rPr lang="en-US" i="1" dirty="0"/>
              <a:t>are not </a:t>
            </a:r>
            <a:r>
              <a:rPr lang="en-US" dirty="0"/>
              <a:t>the justifying and saving element in a person’s faith</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4. Faith alone saves. However Scripture emphatically testifies that there can be no genuine faith without what? (</a:t>
            </a:r>
            <a:r>
              <a:rPr lang="en-US" sz="2800" dirty="0" err="1" smtClean="0"/>
              <a:t>pg</a:t>
            </a:r>
            <a:r>
              <a:rPr lang="en-US" sz="2800" dirty="0" smtClean="0"/>
              <a:t> 223 middle.)</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a:t>We are doing nothing, absolutely nothing, towards our salvation, but Christ has already done everything for us, and we must merely cling to what He has </a:t>
            </a:r>
            <a:r>
              <a:rPr lang="en-US" dirty="0" smtClean="0"/>
              <a:t>done.”</a:t>
            </a:r>
            <a:endParaRPr lang="en-US" dirty="0"/>
          </a:p>
        </p:txBody>
      </p:sp>
      <p:sp>
        <p:nvSpPr>
          <p:cNvPr id="3" name="Title 2"/>
          <p:cNvSpPr>
            <a:spLocks noGrp="1"/>
          </p:cNvSpPr>
          <p:nvPr>
            <p:ph type="title"/>
          </p:nvPr>
        </p:nvSpPr>
        <p:spPr>
          <a:xfrm>
            <a:off x="457200" y="274638"/>
            <a:ext cx="8229600" cy="1706562"/>
          </a:xfrm>
        </p:spPr>
        <p:txBody>
          <a:bodyPr anchor="ctr" anchorCtr="0">
            <a:noAutofit/>
          </a:bodyPr>
          <a:lstStyle/>
          <a:p>
            <a:r>
              <a:rPr lang="en-US" sz="2000" dirty="0" smtClean="0"/>
              <a:t>5. Walther brings a number of passages to </a:t>
            </a:r>
            <a:r>
              <a:rPr lang="en-US" sz="2000" dirty="0" smtClean="0"/>
              <a:t>prove </a:t>
            </a:r>
            <a:r>
              <a:rPr lang="en-US" sz="2000" dirty="0" smtClean="0"/>
              <a:t>the scriptural teaching that faith alone saves, without works. The first of these is Romans 4:16, </a:t>
            </a:r>
            <a:r>
              <a:rPr lang="en-US" sz="2000" i="1" dirty="0" smtClean="0"/>
              <a:t>“Therefore it is of faith that it might be by grace, to the end the promise might be sure to all the seed.”  </a:t>
            </a:r>
            <a:r>
              <a:rPr lang="en-US" sz="2000" dirty="0"/>
              <a:t>H</a:t>
            </a:r>
            <a:r>
              <a:rPr lang="en-US" sz="2000" dirty="0" smtClean="0"/>
              <a:t>ow much are </a:t>
            </a:r>
            <a:r>
              <a:rPr lang="en-US" sz="2000" u="sng" dirty="0" smtClean="0"/>
              <a:t>we</a:t>
            </a:r>
            <a:r>
              <a:rPr lang="en-US" sz="2000" dirty="0" smtClean="0"/>
              <a:t> doing toward the cause of our salvation? (</a:t>
            </a:r>
            <a:r>
              <a:rPr lang="en-US" sz="2000" dirty="0" err="1" smtClean="0"/>
              <a:t>pg</a:t>
            </a:r>
            <a:r>
              <a:rPr lang="en-US" sz="2000" dirty="0" smtClean="0"/>
              <a:t> 223 bottom.)</a:t>
            </a:r>
            <a:endParaRPr lang="en-US" sz="20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a:bodyPr>
          <a:lstStyle/>
          <a:p>
            <a:r>
              <a:rPr lang="en-US" dirty="0" smtClean="0"/>
              <a:t>“</a:t>
            </a:r>
            <a:r>
              <a:rPr lang="en-US" dirty="0"/>
              <a:t>Faith is </a:t>
            </a:r>
            <a:r>
              <a:rPr lang="en-US" i="1" dirty="0"/>
              <a:t>only the hand</a:t>
            </a:r>
            <a:r>
              <a:rPr lang="en-US" dirty="0"/>
              <a:t> with which we grasp what God offers</a:t>
            </a:r>
            <a:r>
              <a:rPr lang="en-US" dirty="0" smtClean="0"/>
              <a:t>.”</a:t>
            </a:r>
          </a:p>
          <a:p>
            <a:r>
              <a:rPr lang="en-US" sz="2300" dirty="0"/>
              <a:t> </a:t>
            </a:r>
            <a:r>
              <a:rPr lang="en-US" sz="2300" dirty="0" smtClean="0"/>
              <a:t>…not </a:t>
            </a:r>
            <a:r>
              <a:rPr lang="en-US" sz="2300" dirty="0"/>
              <a:t>having my own righteousness, which is from the law, but that which is through faith in Christ, the righteousness which is from God by faith; (Phil. 3:8-9 </a:t>
            </a:r>
            <a:r>
              <a:rPr lang="en-US" sz="2300" dirty="0" err="1"/>
              <a:t>NKJ</a:t>
            </a:r>
            <a:r>
              <a:rPr lang="en-US" sz="2300" dirty="0" smtClean="0"/>
              <a:t>)</a:t>
            </a:r>
          </a:p>
          <a:p>
            <a:r>
              <a:rPr lang="en-US" sz="2300" dirty="0"/>
              <a:t> But to him who does not work but believes on Him who justifies the ungodly, his faith is accounted for righteousness, (Rom. 4:5 </a:t>
            </a:r>
            <a:r>
              <a:rPr lang="en-US" sz="2300" dirty="0" err="1"/>
              <a:t>NKJ</a:t>
            </a:r>
            <a:r>
              <a:rPr lang="en-US" sz="2300" dirty="0" smtClean="0"/>
              <a:t>)</a:t>
            </a:r>
          </a:p>
          <a:p>
            <a:r>
              <a:rPr lang="en-US" sz="2300" dirty="0"/>
              <a:t> </a:t>
            </a:r>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6. To what part of the body does Walther compare faith? (</a:t>
            </a:r>
            <a:r>
              <a:rPr lang="en-US" sz="2800" dirty="0" err="1" smtClean="0"/>
              <a:t>pg</a:t>
            </a:r>
            <a:r>
              <a:rPr lang="en-US" sz="2800" dirty="0" smtClean="0"/>
              <a:t> 224 top.)</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598</TotalTime>
  <Words>1725</Words>
  <Application>Microsoft Office PowerPoint</Application>
  <PresentationFormat>On-screen Show (4:3)</PresentationFormat>
  <Paragraphs>130</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The Proper Distinction Between Law and Gospel  by CFW Walther</vt:lpstr>
      <vt:lpstr>Review: </vt:lpstr>
      <vt:lpstr>1. Unbelievers, of course, don’t see the importance of faith. To them, true religion cannot consist in  anything else then… What? (pg 222 middle.)</vt:lpstr>
      <vt:lpstr>2. Some, however, do recognize that faith is important, but for the wrong reason. Why? (pg 222 bottom.)</vt:lpstr>
      <vt:lpstr>3. True Christianity does not teach that faith justifies because it is a good work. What does it teach? (pg 223 top.)</vt:lpstr>
      <vt:lpstr> Thesis X (cont.) </vt:lpstr>
      <vt:lpstr>4. Faith alone saves. However Scripture emphatically testifies that there can be no genuine faith without what? (pg 223 middle.)</vt:lpstr>
      <vt:lpstr>5. Walther brings a number of passages to prove the scriptural teaching that faith alone saves, without works. The first of these is Romans 4:16, “Therefore it is of faith that it might be by grace, to the end the promise might be sure to all the seed.”  How much are we doing toward the cause of our salvation? (pg 223 bottom.)</vt:lpstr>
      <vt:lpstr>6. To what part of the body does Walther compare faith? (pg 224 top.)</vt:lpstr>
      <vt:lpstr>7. Walther quotes Ephesians 2:8-9 to show how the Holy Spirit piles up statements “to keep men from being led astray into self-righteousness.” What are those successive statements? (pg 225 top.)</vt:lpstr>
      <vt:lpstr>8. Is even a little self-righteousness enough to wreck the Christian faith? Walther says yes. Complete the statement: “Whoever imagines there is a little aureole, a little glory, that he may claim as his own…” (pg 225 middle.)</vt:lpstr>
      <vt:lpstr>9. Walther quotes Romans 11:6 to show that there’s no middle road: “if by grace, then it is no more of works.” Faith does bear good fruit, but when do these come? (pg 225 bottom.)</vt:lpstr>
      <vt:lpstr>10. Luther calls the Christian religion a religion of what? (pg 225 bottom.)</vt:lpstr>
      <vt:lpstr>11. “Over and above this,” Walther says, “God is so gracious that He…” does what? (pg 226 middle.)</vt:lpstr>
      <vt:lpstr>12. When Christ told the rich young man that he “must keep the commandments,” that did NOT mean what? (pg 227 bottom.)</vt:lpstr>
      <vt:lpstr>13. Saying, as the Roman Catholics do, that faith is not saving faith unless works of love are added to it is about as wise as saying what? (pg 228 middle.)</vt:lpstr>
      <vt:lpstr>14. In the following section, Walther attacks the Roman Catholic teaching that a person can continue to live in mortal sin without losing faith. In their turn, how do the papists regard the Lutheran Church?  (pg 230 middle.)</vt:lpstr>
      <vt:lpstr>15. If that’s what the Catholic Church meant by “the form of faith” (fides formata), everything would be fine. But what do they really mean by that term? (pg 231 top.)</vt:lpstr>
      <vt:lpstr>16. Why might a Methodist or Baptist have an easier time on his deathbed than a Roman Catholic? (pg 231 middle.)</vt:lpstr>
      <vt:lpstr>17. The Catholics claim that faith is utterly worthless without love, which gives faith its proper form. What are they in effect doing by this teaching? (pg 232 top.)</vt:lpstr>
      <vt:lpstr>18. Walther points out that even Protestant churches make the same mistake. They do declare that salvation is altogether by grace, through faith. But what do they often add? What is the effect of this addition? (pg 233 bottom.)</vt:lpstr>
    </vt:vector>
  </TitlesOfParts>
  <Company>Ascension Lutheran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C.F.W. Walther</dc:title>
  <dc:creator>Rev. Paul Naumann</dc:creator>
  <cp:lastModifiedBy>paul naumann</cp:lastModifiedBy>
  <cp:revision>42</cp:revision>
  <cp:lastPrinted>2018-04-05T14:19:07Z</cp:lastPrinted>
  <dcterms:created xsi:type="dcterms:W3CDTF">2011-01-18T19:12:19Z</dcterms:created>
  <dcterms:modified xsi:type="dcterms:W3CDTF">2019-04-07T14:31:17Z</dcterms:modified>
</cp:coreProperties>
</file>