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19"/>
  </p:notesMasterIdLst>
  <p:handoutMasterIdLst>
    <p:handoutMasterId r:id="rId20"/>
  </p:handoutMasterIdLst>
  <p:sldIdLst>
    <p:sldId id="256" r:id="rId2"/>
    <p:sldId id="258" r:id="rId3"/>
    <p:sldId id="318" r:id="rId4"/>
    <p:sldId id="319" r:id="rId5"/>
    <p:sldId id="320" r:id="rId6"/>
    <p:sldId id="286" r:id="rId7"/>
    <p:sldId id="321" r:id="rId8"/>
    <p:sldId id="322" r:id="rId9"/>
    <p:sldId id="323" r:id="rId10"/>
    <p:sldId id="324" r:id="rId11"/>
    <p:sldId id="325" r:id="rId12"/>
    <p:sldId id="326" r:id="rId13"/>
    <p:sldId id="327" r:id="rId14"/>
    <p:sldId id="328" r:id="rId15"/>
    <p:sldId id="329" r:id="rId16"/>
    <p:sldId id="330" r:id="rId17"/>
    <p:sldId id="331"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065" autoAdjust="0"/>
  </p:normalViewPr>
  <p:slideViewPr>
    <p:cSldViewPr>
      <p:cViewPr varScale="1">
        <p:scale>
          <a:sx n="64" d="100"/>
          <a:sy n="64" d="100"/>
        </p:scale>
        <p:origin x="-1340" y="-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407A71E-AC89-44E2-9490-727510687AC3}" type="datetimeFigureOut">
              <a:rPr lang="en-US" smtClean="0"/>
              <a:t>4/7/2019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E3C29836-F064-482D-AC36-7BACFAD22F5E}" type="slidenum">
              <a:rPr lang="en-US" smtClean="0"/>
              <a:t>‹#›</a:t>
            </a:fld>
            <a:endParaRPr lang="en-US"/>
          </a:p>
        </p:txBody>
      </p:sp>
    </p:spTree>
    <p:extLst>
      <p:ext uri="{BB962C8B-B14F-4D97-AF65-F5344CB8AC3E}">
        <p14:creationId xmlns:p14="http://schemas.microsoft.com/office/powerpoint/2010/main" val="921127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C5A1C84-0999-4544-9EC5-8852EFC644E3}" type="datetimeFigureOut">
              <a:rPr lang="en-US" smtClean="0"/>
              <a:pPr/>
              <a:t>4/7/2019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C7F3135-E9EB-4B09-9F56-DA11EB9B5EED}" type="slidenum">
              <a:rPr lang="en-US" smtClean="0"/>
              <a:pPr/>
              <a:t>‹#›</a:t>
            </a:fld>
            <a:endParaRPr lang="en-US"/>
          </a:p>
        </p:txBody>
      </p:sp>
    </p:spTree>
    <p:extLst>
      <p:ext uri="{BB962C8B-B14F-4D97-AF65-F5344CB8AC3E}">
        <p14:creationId xmlns:p14="http://schemas.microsoft.com/office/powerpoint/2010/main" val="1320993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en.wikipedia.org/wiki/Lutheran_Church_-_Missouri_Synod"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en.wikipedia.org/wiki/Christian_theology"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was the first President of the </a:t>
            </a:r>
            <a:r>
              <a:rPr lang="en-US" dirty="0">
                <a:hlinkClick r:id="rId3" tooltip="Lutheran Church - Missouri Synod"/>
              </a:rPr>
              <a:t>Lutheran Church - Missouri Synod</a:t>
            </a:r>
            <a:r>
              <a:rPr lang="en-US" dirty="0"/>
              <a:t> and its most influential </a:t>
            </a:r>
            <a:r>
              <a:rPr lang="en-US" dirty="0">
                <a:hlinkClick r:id="rId4" tooltip="Christian theology"/>
              </a:rPr>
              <a:t>theologian</a:t>
            </a:r>
            <a:r>
              <a:rPr lang="en-US" dirty="0"/>
              <a:t>.</a:t>
            </a:r>
          </a:p>
        </p:txBody>
      </p:sp>
      <p:sp>
        <p:nvSpPr>
          <p:cNvPr id="4" name="Slide Number Placeholder 3"/>
          <p:cNvSpPr>
            <a:spLocks noGrp="1"/>
          </p:cNvSpPr>
          <p:nvPr>
            <p:ph type="sldNum" sz="quarter" idx="10"/>
          </p:nvPr>
        </p:nvSpPr>
        <p:spPr/>
        <p:txBody>
          <a:bodyPr/>
          <a:lstStyle/>
          <a:p>
            <a:fld id="{2C7F3135-E9EB-4B09-9F56-DA11EB9B5EE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4A42ABA-8554-4B98-8331-1C74EEBAE7AC}" type="datetime1">
              <a:rPr lang="en-US" smtClean="0"/>
              <a:pPr/>
              <a:t>4/7/2019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5EF05A6-58C6-4900-AE51-7F5642C477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F6FBBB-C30C-4121-B036-D8E6DA918D7B}" type="datetime1">
              <a:rPr lang="en-US" smtClean="0"/>
              <a:pPr/>
              <a:t>4/7/2019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EF05A6-58C6-4900-AE51-7F5642C477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68DDBB-FA7E-47D7-A218-DFF7B409E715}" type="datetime1">
              <a:rPr lang="en-US" smtClean="0"/>
              <a:pPr/>
              <a:t>4/7/2019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EF05A6-58C6-4900-AE51-7F5642C477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62AA055-711B-4052-B771-A6C6685D01B8}" type="datetime1">
              <a:rPr lang="en-US" smtClean="0"/>
              <a:pPr/>
              <a:t>4/7/2019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EF05A6-58C6-4900-AE51-7F5642C47714}"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531AAF1-158F-44B7-85B4-561E2EDBF88C}" type="datetime1">
              <a:rPr lang="en-US" smtClean="0"/>
              <a:pPr/>
              <a:t>4/7/2019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EF05A6-58C6-4900-AE51-7F5642C47714}"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8CB94C8-8C27-4B84-8955-50748EBAAEBE}" type="datetime1">
              <a:rPr lang="en-US" smtClean="0"/>
              <a:pPr/>
              <a:t>4/7/2019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5EF05A6-58C6-4900-AE51-7F5642C47714}"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763DFDA-0694-4968-8B48-6C321019BB15}" type="datetime1">
              <a:rPr lang="en-US" smtClean="0"/>
              <a:pPr/>
              <a:t>4/7/2019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5EF05A6-58C6-4900-AE51-7F5642C4771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726AAA2-1413-40A7-B579-FF79832E8076}" type="datetime1">
              <a:rPr lang="en-US" smtClean="0"/>
              <a:pPr/>
              <a:t>4/7/2019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5EF05A6-58C6-4900-AE51-7F5642C47714}"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1DCDF90-C428-454F-A400-5E2041BBB5D4}" type="datetime1">
              <a:rPr lang="en-US" smtClean="0"/>
              <a:pPr/>
              <a:t>4/7/2019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5EF05A6-58C6-4900-AE51-7F5642C477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BB90C14-0E83-4E0B-81C4-1DAD9F6BE710}" type="datetime1">
              <a:rPr lang="en-US" smtClean="0"/>
              <a:pPr/>
              <a:t>4/7/2019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5EF05A6-58C6-4900-AE51-7F5642C4771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BD0A519-1E57-4382-9DFB-5E440AAF8225}" type="datetime1">
              <a:rPr lang="en-US" smtClean="0"/>
              <a:pPr/>
              <a:t>4/7/2019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5EF05A6-58C6-4900-AE51-7F5642C47714}"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03ABCD3-76D1-4A74-9960-52665CFCEF31}" type="datetime1">
              <a:rPr lang="en-US" smtClean="0"/>
              <a:pPr/>
              <a:t>4/7/2019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5EF05A6-58C6-4900-AE51-7F5642C477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76600" y="304800"/>
            <a:ext cx="5334000" cy="1600200"/>
          </a:xfrm>
        </p:spPr>
        <p:txBody>
          <a:bodyPr anchor="t" anchorCtr="0">
            <a:normAutofit/>
          </a:bodyPr>
          <a:lstStyle/>
          <a:p>
            <a:r>
              <a:rPr lang="en-US" sz="2400" dirty="0" smtClean="0"/>
              <a:t>The Proper Distinction Between </a:t>
            </a:r>
            <a:r>
              <a:rPr lang="en-US" dirty="0" smtClean="0"/>
              <a:t>Law and Gospel </a:t>
            </a:r>
            <a:br>
              <a:rPr lang="en-US" dirty="0" smtClean="0"/>
            </a:br>
            <a:r>
              <a:rPr lang="en-US" sz="2400" dirty="0" smtClean="0"/>
              <a:t>by CFW Walther</a:t>
            </a:r>
            <a:endParaRPr lang="en-US" dirty="0"/>
          </a:p>
        </p:txBody>
      </p:sp>
      <p:sp>
        <p:nvSpPr>
          <p:cNvPr id="3" name="Subtitle 2"/>
          <p:cNvSpPr>
            <a:spLocks noGrp="1"/>
          </p:cNvSpPr>
          <p:nvPr>
            <p:ph type="subTitle" idx="1"/>
          </p:nvPr>
        </p:nvSpPr>
        <p:spPr>
          <a:xfrm>
            <a:off x="3048000" y="2590800"/>
            <a:ext cx="5791200" cy="1828800"/>
          </a:xfrm>
        </p:spPr>
        <p:txBody>
          <a:bodyPr>
            <a:noAutofit/>
          </a:bodyPr>
          <a:lstStyle/>
          <a:p>
            <a:pPr algn="ctr"/>
            <a:r>
              <a:rPr lang="en-US" sz="4400" b="1" dirty="0" smtClean="0">
                <a:latin typeface="Colonna MT" pitchFamily="82" charset="0"/>
              </a:rPr>
              <a:t>~ The Twenty-Second~</a:t>
            </a:r>
          </a:p>
          <a:p>
            <a:pPr algn="ctr"/>
            <a:r>
              <a:rPr lang="en-US" sz="4400" b="1" dirty="0" smtClean="0">
                <a:latin typeface="Colonna MT" pitchFamily="82" charset="0"/>
              </a:rPr>
              <a:t>Evening Lecture</a:t>
            </a:r>
            <a:endParaRPr lang="en-US" sz="4400" b="1" dirty="0">
              <a:latin typeface="Colonna MT" pitchFamily="82" charset="0"/>
            </a:endParaRPr>
          </a:p>
        </p:txBody>
      </p:sp>
      <p:pic>
        <p:nvPicPr>
          <p:cNvPr id="26626" name="Picture 2" descr="http://t3.gstatic.com/images?q=tbn:ANd9GcRF32i1MzlFIalMEm7lqy85sTJUhmj7xdW_KSybDQftb4Z34pYPSg"/>
          <p:cNvPicPr>
            <a:picLocks noChangeAspect="1" noChangeArrowheads="1"/>
          </p:cNvPicPr>
          <p:nvPr/>
        </p:nvPicPr>
        <p:blipFill>
          <a:blip r:embed="rId3" cstate="print"/>
          <a:srcRect/>
          <a:stretch>
            <a:fillRect/>
          </a:stretch>
        </p:blipFill>
        <p:spPr bwMode="auto">
          <a:xfrm>
            <a:off x="228600" y="228600"/>
            <a:ext cx="2590800" cy="336672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The first Pentecost.</a:t>
            </a:r>
          </a:p>
          <a:p>
            <a:r>
              <a:rPr lang="en-US" dirty="0" smtClean="0"/>
              <a:t>The jailer at Philippi.</a:t>
            </a:r>
          </a:p>
          <a:p>
            <a:r>
              <a:rPr lang="en-US" dirty="0" smtClean="0"/>
              <a:t>The conversion of Saul.</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7. What three examples does Walther bring to show that the </a:t>
            </a:r>
            <a:r>
              <a:rPr lang="en-US" sz="2800" dirty="0" smtClean="0"/>
              <a:t>Law </a:t>
            </a:r>
            <a:r>
              <a:rPr lang="en-US" sz="2800" dirty="0" smtClean="0"/>
              <a:t>does not prompt love of God, but rather alarm? (</a:t>
            </a:r>
            <a:r>
              <a:rPr lang="en-US" sz="2800" dirty="0" err="1" smtClean="0"/>
              <a:t>pg</a:t>
            </a:r>
            <a:r>
              <a:rPr lang="en-US" sz="2800" dirty="0" smtClean="0"/>
              <a:t> 238-239)</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fontScale="92500" lnSpcReduction="10000"/>
          </a:bodyPr>
          <a:lstStyle/>
          <a:p>
            <a:r>
              <a:rPr lang="en-US" dirty="0" smtClean="0"/>
              <a:t>“…</a:t>
            </a:r>
            <a:r>
              <a:rPr lang="en-US" dirty="0"/>
              <a:t>do </a:t>
            </a:r>
            <a:r>
              <a:rPr lang="en-US" i="1" dirty="0"/>
              <a:t>not be stingy with the Gospel</a:t>
            </a:r>
            <a:r>
              <a:rPr lang="en-US" dirty="0"/>
              <a:t>; bring its consolations to all, even to the greatest sinners</a:t>
            </a:r>
            <a:r>
              <a:rPr lang="en-US" dirty="0" smtClean="0"/>
              <a:t>.”</a:t>
            </a:r>
          </a:p>
          <a:p>
            <a:r>
              <a:rPr lang="en-US" dirty="0" smtClean="0"/>
              <a:t>“</a:t>
            </a:r>
            <a:r>
              <a:rPr lang="en-US" dirty="0"/>
              <a:t>When they are terrified by the wrath of God and hell, they are fully prepared to receive the Gospel. True, this goes against our reason; we think it strange that such knaves are to be comforted immediately; we imagine they ought to be made to suffer much greater agony in their conscience</a:t>
            </a:r>
            <a:r>
              <a:rPr lang="en-US" dirty="0" smtClean="0"/>
              <a:t>.”</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8. Walther has an important </a:t>
            </a:r>
            <a:r>
              <a:rPr lang="en-US" sz="2800" dirty="0" smtClean="0"/>
              <a:t>rule </a:t>
            </a:r>
            <a:r>
              <a:rPr lang="en-US" sz="2800" dirty="0" smtClean="0"/>
              <a:t>for preachers: “when you preach, do not…” (</a:t>
            </a:r>
            <a:r>
              <a:rPr lang="en-US" sz="2800" dirty="0" err="1" smtClean="0"/>
              <a:t>pg</a:t>
            </a:r>
            <a:r>
              <a:rPr lang="en-US" sz="2800" dirty="0" smtClean="0"/>
              <a:t> 240 top.)</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Contrition.</a:t>
            </a:r>
          </a:p>
          <a:p>
            <a:r>
              <a:rPr lang="en-US" dirty="0" smtClean="0"/>
              <a:t>“</a:t>
            </a:r>
            <a:r>
              <a:rPr lang="en-US" dirty="0"/>
              <a:t>In the papists’ view the reason why Judas perished was, because his contrition did not flow from love of God; if it had, he would have acquired merit. Papists are always looking for some </a:t>
            </a:r>
            <a:r>
              <a:rPr lang="en-US" dirty="0" smtClean="0"/>
              <a:t>merit.”</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9. According to the Apology of the Augsburg Confession, the Roman Catholics teach that grace may be merited by… (</a:t>
            </a:r>
            <a:r>
              <a:rPr lang="en-US" sz="2800" dirty="0" err="1" smtClean="0"/>
              <a:t>pg</a:t>
            </a:r>
            <a:r>
              <a:rPr lang="en-US" sz="2800" dirty="0" smtClean="0"/>
              <a:t> 241 top.)</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“…contrition </a:t>
            </a:r>
            <a:r>
              <a:rPr lang="en-US" dirty="0"/>
              <a:t>is the true terror of conscience, when it begins to feel its sin and the anger of God against sin and is sorry for having sinned</a:t>
            </a:r>
            <a:r>
              <a:rPr lang="en-US" dirty="0" smtClean="0"/>
              <a:t>.”</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10. What is the real definition of contrition, according to the Apology? (</a:t>
            </a:r>
            <a:r>
              <a:rPr lang="en-US" sz="2800" dirty="0" err="1" smtClean="0"/>
              <a:t>pg</a:t>
            </a:r>
            <a:r>
              <a:rPr lang="en-US" sz="2800" dirty="0" smtClean="0"/>
              <a:t> 242 middle.)</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fontScale="92500" lnSpcReduction="10000"/>
          </a:bodyPr>
          <a:lstStyle/>
          <a:p>
            <a:r>
              <a:rPr lang="en-US" dirty="0" smtClean="0"/>
              <a:t>“</a:t>
            </a:r>
            <a:r>
              <a:rPr lang="en-US" dirty="0"/>
              <a:t>The Lutheran Confessions offer to poor sinners this sweet comfort, that, when God has given them the grace to be alarmed on account of their sins, they are in a fit condition to approach the throne of grace, where they receive </a:t>
            </a:r>
            <a:r>
              <a:rPr lang="en-US" dirty="0" smtClean="0"/>
              <a:t>forgiveness.”</a:t>
            </a:r>
          </a:p>
          <a:p>
            <a:r>
              <a:rPr lang="en-US" dirty="0" smtClean="0"/>
              <a:t>“</a:t>
            </a:r>
            <a:r>
              <a:rPr lang="en-US" dirty="0"/>
              <a:t>They must indeed have contrition; however, not to the end of acquiring some merit by it, but in order that they may gladly accept what Jesus offers them</a:t>
            </a:r>
            <a:r>
              <a:rPr lang="en-US" dirty="0" smtClean="0"/>
              <a:t>.”</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11. What comfort do the Lutheran confessions offer to poor sinners in this regard? Where does contrition fit? (</a:t>
            </a:r>
            <a:r>
              <a:rPr lang="en-US" sz="2800" dirty="0" err="1" smtClean="0"/>
              <a:t>pg</a:t>
            </a:r>
            <a:r>
              <a:rPr lang="en-US" sz="2800" dirty="0" smtClean="0"/>
              <a:t> 243 top.)</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“The </a:t>
            </a:r>
            <a:r>
              <a:rPr lang="en-US" i="1" dirty="0" smtClean="0"/>
              <a:t>righteousness of God</a:t>
            </a:r>
            <a:r>
              <a:rPr lang="en-US" dirty="0" smtClean="0"/>
              <a:t>.”</a:t>
            </a:r>
          </a:p>
          <a:p>
            <a:r>
              <a:rPr lang="en-US" dirty="0" smtClean="0"/>
              <a:t>“</a:t>
            </a:r>
            <a:r>
              <a:rPr lang="en-US" dirty="0"/>
              <a:t>Having been terrified previously by the Law and reading now that in the Gospel, too, the righteousness of God is revealed, he was in an awful dilemma. The Law had condemned him, and now God sent him the Gospel to do the same thing to him! In the Gospel, too, God demanded </a:t>
            </a:r>
            <a:r>
              <a:rPr lang="en-US" dirty="0" err="1"/>
              <a:t>righteousnes</a:t>
            </a:r>
            <a:r>
              <a:rPr lang="en-US" dirty="0"/>
              <a:t> of the sinner</a:t>
            </a:r>
            <a:r>
              <a:rPr lang="en-US" dirty="0" smtClean="0"/>
              <a:t>!”</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12. Poor Martin Luther at first misunderstood what </a:t>
            </a:r>
            <a:r>
              <a:rPr lang="en-US" sz="2800" smtClean="0"/>
              <a:t>the </a:t>
            </a:r>
            <a:r>
              <a:rPr lang="en-US" sz="2800" smtClean="0"/>
              <a:t>Gospel </a:t>
            </a:r>
            <a:r>
              <a:rPr lang="en-US" sz="2800" dirty="0" smtClean="0"/>
              <a:t>was. Which scriptural phrase in the writings of the apostle Paul did Luther misunderstand? (</a:t>
            </a:r>
            <a:r>
              <a:rPr lang="en-US" sz="2800" dirty="0" err="1" smtClean="0"/>
              <a:t>pg</a:t>
            </a:r>
            <a:r>
              <a:rPr lang="en-US" sz="2800" dirty="0" smtClean="0"/>
              <a:t> 243 bottom.)</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dirty="0"/>
              <a:t>Nowadays every child knows that the text does not refer to that righteousness which God requires of us in the Law, but to </a:t>
            </a:r>
            <a:r>
              <a:rPr lang="en-US" i="1" dirty="0"/>
              <a:t>the righteousness of Christ which God wants to </a:t>
            </a:r>
            <a:r>
              <a:rPr lang="en-US" i="1" u="sng" dirty="0"/>
              <a:t>give</a:t>
            </a:r>
            <a:r>
              <a:rPr lang="en-US" i="1" dirty="0"/>
              <a:t> </a:t>
            </a:r>
            <a:r>
              <a:rPr lang="en-US" i="1" dirty="0" smtClean="0"/>
              <a:t>us</a:t>
            </a:r>
            <a:r>
              <a:rPr lang="en-US" dirty="0" smtClean="0"/>
              <a:t>.”</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13. But what does every child raised in the Lutheran Church now know? (</a:t>
            </a:r>
            <a:r>
              <a:rPr lang="en-US" sz="2800" dirty="0" err="1" smtClean="0"/>
              <a:t>pg</a:t>
            </a:r>
            <a:r>
              <a:rPr lang="en-US" sz="2800" dirty="0" smtClean="0"/>
              <a:t> 245 bottom.)</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dirty="0"/>
              <a:t>God grant to all of you, as He did to Luther, to see the gates of paradise wide open to receive you</a:t>
            </a:r>
            <a:r>
              <a:rPr lang="en-US" dirty="0" smtClean="0"/>
              <a:t>!”</a:t>
            </a:r>
          </a:p>
          <a:p>
            <a:r>
              <a:rPr lang="en-US" dirty="0" smtClean="0"/>
              <a:t>“</a:t>
            </a:r>
            <a:r>
              <a:rPr lang="en-US" dirty="0"/>
              <a:t>Then your congregations will get a taste of your own happiness, and you will be kept from falling into dead </a:t>
            </a:r>
            <a:r>
              <a:rPr lang="en-US" dirty="0" err="1"/>
              <a:t>orthodoxism</a:t>
            </a:r>
            <a:r>
              <a:rPr lang="en-US" dirty="0" smtClean="0"/>
              <a:t>.”</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14. What experience of Luther’s does Dr. Walther wish for all his seminary students? How will that benefit their future congregations? (</a:t>
            </a:r>
            <a:r>
              <a:rPr lang="en-US" sz="2800" dirty="0" err="1" smtClean="0"/>
              <a:t>pg</a:t>
            </a:r>
            <a:r>
              <a:rPr lang="en-US" sz="2800" dirty="0" smtClean="0"/>
              <a:t> 246 top.)</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5334000" cy="4525963"/>
          </a:xfrm>
        </p:spPr>
        <p:txBody>
          <a:bodyPr>
            <a:normAutofit lnSpcReduction="10000"/>
          </a:bodyPr>
          <a:lstStyle/>
          <a:p>
            <a:r>
              <a:rPr lang="en-US" dirty="0" smtClean="0"/>
              <a:t>Luther says that the Christian religion is, in a word, “a religion of ______”</a:t>
            </a:r>
          </a:p>
          <a:p>
            <a:r>
              <a:rPr lang="en-US" dirty="0" smtClean="0"/>
              <a:t>Roman Catholicism teaches that faith does not save unless _________ is added to it.</a:t>
            </a:r>
          </a:p>
          <a:p>
            <a:r>
              <a:rPr lang="en-US" dirty="0" smtClean="0"/>
              <a:t>Catholics teach that it is love that “gives faith its proper form.” What do Lutherans teach?</a:t>
            </a:r>
            <a:endParaRPr lang="en-US" dirty="0"/>
          </a:p>
        </p:txBody>
      </p:sp>
      <p:sp>
        <p:nvSpPr>
          <p:cNvPr id="3" name="Title 2"/>
          <p:cNvSpPr>
            <a:spLocks noGrp="1"/>
          </p:cNvSpPr>
          <p:nvPr>
            <p:ph type="title"/>
          </p:nvPr>
        </p:nvSpPr>
        <p:spPr/>
        <p:txBody>
          <a:bodyPr/>
          <a:lstStyle/>
          <a:p>
            <a:r>
              <a:rPr lang="en-US" dirty="0" smtClean="0"/>
              <a:t>Review: </a:t>
            </a:r>
            <a:endParaRPr lang="en-US" dirty="0"/>
          </a:p>
        </p:txBody>
      </p:sp>
      <p:pic>
        <p:nvPicPr>
          <p:cNvPr id="5" name="Picture 4" descr="Walther_cfw_young (1).png"/>
          <p:cNvPicPr>
            <a:picLocks noChangeAspect="1"/>
          </p:cNvPicPr>
          <p:nvPr/>
        </p:nvPicPr>
        <p:blipFill>
          <a:blip r:embed="rId3" cstate="print"/>
          <a:stretch>
            <a:fillRect/>
          </a:stretch>
        </p:blipFill>
        <p:spPr>
          <a:xfrm>
            <a:off x="6019800" y="1371600"/>
            <a:ext cx="2794637" cy="3810868"/>
          </a:xfrm>
          <a:prstGeom prst="rect">
            <a:avLst/>
          </a:prstGeom>
        </p:spPr>
      </p:pic>
      <p:sp>
        <p:nvSpPr>
          <p:cNvPr id="6" name="Slide Number Placeholder 5"/>
          <p:cNvSpPr>
            <a:spLocks noGrp="1"/>
          </p:cNvSpPr>
          <p:nvPr>
            <p:ph type="sldNum" sz="quarter" idx="12"/>
          </p:nvPr>
        </p:nvSpPr>
        <p:spPr/>
        <p:txBody>
          <a:bodyPr/>
          <a:lstStyle/>
          <a:p>
            <a:fld id="{85EF05A6-58C6-4900-AE51-7F5642C47714}" type="slidenum">
              <a:rPr lang="en-US" smtClean="0"/>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fontScale="92500" lnSpcReduction="10000"/>
          </a:bodyPr>
          <a:lstStyle/>
          <a:p>
            <a:r>
              <a:rPr lang="en-US" dirty="0" smtClean="0"/>
              <a:t>“</a:t>
            </a:r>
            <a:r>
              <a:rPr lang="en-US" dirty="0"/>
              <a:t>Vulgar </a:t>
            </a:r>
            <a:r>
              <a:rPr lang="en-US" dirty="0" smtClean="0"/>
              <a:t>rationalists…turn </a:t>
            </a:r>
            <a:r>
              <a:rPr lang="en-US" dirty="0"/>
              <a:t>the Bible into a code of ethics and declare the specifically Christian doctrines to be Oriental myths and fantasies, valuable only as far as moral lessons may be drawn from </a:t>
            </a:r>
            <a:r>
              <a:rPr lang="en-US" dirty="0" smtClean="0"/>
              <a:t>them.”</a:t>
            </a:r>
          </a:p>
          <a:p>
            <a:r>
              <a:rPr lang="en-US" dirty="0" smtClean="0"/>
              <a:t>“…</a:t>
            </a:r>
            <a:r>
              <a:rPr lang="en-US" dirty="0"/>
              <a:t>it is nowadays absolutely necessary for one to acknowledge that the Christian religion is a religion supernaturally revealed and the Bible in a sense the Word of </a:t>
            </a:r>
            <a:r>
              <a:rPr lang="en-US" dirty="0" smtClean="0"/>
              <a:t>God.” (!!)</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1.  Walther begins the 22</a:t>
            </a:r>
            <a:r>
              <a:rPr lang="en-US" sz="2800" baseline="30000" dirty="0" smtClean="0"/>
              <a:t>nd</a:t>
            </a:r>
            <a:r>
              <a:rPr lang="en-US" sz="2800" dirty="0" smtClean="0"/>
              <a:t> evening lecture by expressing relief that “vulgar rationalists” no longer prevailed in his day (but they do in ours!) What do vulgar rationalists turn the Bible into? (</a:t>
            </a:r>
            <a:r>
              <a:rPr lang="en-US" sz="2800" dirty="0" err="1" smtClean="0"/>
              <a:t>pg</a:t>
            </a:r>
            <a:r>
              <a:rPr lang="en-US" sz="2800" dirty="0" smtClean="0"/>
              <a:t> 234 middle.)</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There </a:t>
            </a:r>
            <a:r>
              <a:rPr lang="en-US" dirty="0"/>
              <a:t>is not in modern theologians that fear which animated David when he said: “My flesh </a:t>
            </a:r>
            <a:r>
              <a:rPr lang="en-US" dirty="0" err="1"/>
              <a:t>trembleth</a:t>
            </a:r>
            <a:r>
              <a:rPr lang="en-US" dirty="0"/>
              <a:t> for fear of Thee.” </a:t>
            </a:r>
            <a:endParaRPr lang="en-US" dirty="0" smtClean="0"/>
          </a:p>
          <a:p>
            <a:r>
              <a:rPr lang="en-US" dirty="0" smtClean="0"/>
              <a:t>“</a:t>
            </a:r>
            <a:r>
              <a:rPr lang="en-US" dirty="0"/>
              <a:t>Such reverence in the presence of Holy Writ is found hardly anywhere. The Bible is nearly everywhere treated like the fables of Aesop</a:t>
            </a:r>
            <a:r>
              <a:rPr lang="en-US" dirty="0" smtClean="0"/>
              <a:t>.”</a:t>
            </a:r>
            <a:endParaRPr lang="en-US" dirty="0"/>
          </a:p>
        </p:txBody>
      </p:sp>
      <p:sp>
        <p:nvSpPr>
          <p:cNvPr id="3" name="Title 2"/>
          <p:cNvSpPr>
            <a:spLocks noGrp="1"/>
          </p:cNvSpPr>
          <p:nvPr>
            <p:ph type="title"/>
          </p:nvPr>
        </p:nvSpPr>
        <p:spPr>
          <a:xfrm>
            <a:off x="457200" y="274638"/>
            <a:ext cx="8229600" cy="1706562"/>
          </a:xfrm>
        </p:spPr>
        <p:txBody>
          <a:bodyPr anchor="ctr" anchorCtr="0">
            <a:noAutofit/>
          </a:bodyPr>
          <a:lstStyle/>
          <a:p>
            <a:r>
              <a:rPr lang="en-US" sz="2000" dirty="0" smtClean="0"/>
              <a:t>2. Though theologians of Walther’s time did admit the Bible to be supernaturally revealed, he laments that they have “turned the Christian religion into a religious philosophy.” How is their approach to Scripture different than that of King David in Psalm 119? (</a:t>
            </a:r>
            <a:r>
              <a:rPr lang="en-US" sz="2000" dirty="0" err="1" smtClean="0"/>
              <a:t>pg</a:t>
            </a:r>
            <a:r>
              <a:rPr lang="en-US" sz="2000" dirty="0" smtClean="0"/>
              <a:t> 235 middle.)</a:t>
            </a:r>
            <a:endParaRPr lang="en-US" sz="20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dirty="0"/>
              <a:t>that which leads through a person’s knowledge of his sin and damnable condition, through the inward crushing of his heart in contrition and sorrow. </a:t>
            </a:r>
            <a:r>
              <a:rPr lang="en-US" dirty="0" smtClean="0"/>
              <a:t>”</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3. Walther says that there is no other way to faith than </a:t>
            </a:r>
            <a:r>
              <a:rPr lang="en-US" sz="2800" i="1" dirty="0" smtClean="0"/>
              <a:t>what?</a:t>
            </a:r>
            <a:r>
              <a:rPr lang="en-US" sz="2800" dirty="0" smtClean="0"/>
              <a:t> (</a:t>
            </a:r>
            <a:r>
              <a:rPr lang="en-US" sz="2800" dirty="0" err="1" smtClean="0"/>
              <a:t>pg</a:t>
            </a:r>
            <a:r>
              <a:rPr lang="en-US" sz="2800" dirty="0" smtClean="0"/>
              <a:t> 235 bottom.)</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3200400"/>
          </a:xfrm>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tileRect r="-100000" b="-100000"/>
          </a:gradFill>
        </p:spPr>
        <p:txBody>
          <a:bodyPr anchor="ctr" anchorCtr="0"/>
          <a:lstStyle/>
          <a:p>
            <a:r>
              <a:rPr lang="en-US" i="1" dirty="0" smtClean="0"/>
              <a:t>In </a:t>
            </a:r>
            <a:r>
              <a:rPr lang="en-US" i="1" dirty="0"/>
              <a:t>the seventh place, the Word of God is not rightly divided when there is a disposition to offer the comfort of the Gospel only to those who have been made contrite by the Law, not from fear of the wrath and punishment of God, but from love of God</a:t>
            </a:r>
            <a:r>
              <a:rPr lang="en-US" i="1" dirty="0" smtClean="0"/>
              <a:t>.</a:t>
            </a:r>
            <a:endParaRPr lang="en-US" i="1" dirty="0"/>
          </a:p>
        </p:txBody>
      </p:sp>
      <p:sp>
        <p:nvSpPr>
          <p:cNvPr id="3" name="Title 2"/>
          <p:cNvSpPr>
            <a:spLocks noGrp="1"/>
          </p:cNvSpPr>
          <p:nvPr>
            <p:ph type="title"/>
          </p:nvPr>
        </p:nvSpPr>
        <p:spPr/>
        <p:txBody>
          <a:bodyPr>
            <a:normAutofit fontScale="90000"/>
          </a:bodyPr>
          <a:lstStyle/>
          <a:p>
            <a:pPr algn="ctr"/>
            <a:r>
              <a:rPr lang="en-US" sz="4400" dirty="0" smtClean="0">
                <a:latin typeface="Colonna MT" pitchFamily="82" charset="0"/>
              </a:rPr>
              <a:t/>
            </a:r>
            <a:br>
              <a:rPr lang="en-US" sz="4400" dirty="0" smtClean="0">
                <a:latin typeface="Colonna MT" pitchFamily="82" charset="0"/>
              </a:rPr>
            </a:br>
            <a:r>
              <a:rPr lang="en-US" sz="7300" dirty="0" smtClean="0">
                <a:latin typeface="Colonna MT" pitchFamily="82" charset="0"/>
              </a:rPr>
              <a:t>Thesis XI</a:t>
            </a:r>
            <a:br>
              <a:rPr lang="en-US" sz="7300" dirty="0" smtClean="0">
                <a:latin typeface="Colonna MT" pitchFamily="82" charset="0"/>
              </a:rPr>
            </a:br>
            <a:endParaRPr lang="en-US"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dirty="0"/>
              <a:t>the papists and fanatics tell him that contrition to be genuine and worthy of the name must proceed from </a:t>
            </a:r>
            <a:r>
              <a:rPr lang="en-US" i="1" dirty="0"/>
              <a:t>love of </a:t>
            </a:r>
            <a:r>
              <a:rPr lang="en-US" i="1" dirty="0" smtClean="0"/>
              <a:t>God</a:t>
            </a:r>
            <a:r>
              <a:rPr lang="en-US" dirty="0" smtClean="0"/>
              <a:t>.”</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4. From </a:t>
            </a:r>
            <a:r>
              <a:rPr lang="en-US" sz="2800" i="1" dirty="0" smtClean="0"/>
              <a:t>what </a:t>
            </a:r>
            <a:r>
              <a:rPr lang="en-US" sz="2800" dirty="0" smtClean="0"/>
              <a:t> do the Roman Catholics erroneously say true contrition proceeds? (</a:t>
            </a:r>
            <a:r>
              <a:rPr lang="en-US" sz="2800" dirty="0" err="1" smtClean="0"/>
              <a:t>pg</a:t>
            </a:r>
            <a:r>
              <a:rPr lang="en-US" sz="2800" dirty="0" smtClean="0"/>
              <a:t> 236 middle)</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fontScale="85000" lnSpcReduction="10000"/>
          </a:bodyPr>
          <a:lstStyle/>
          <a:p>
            <a:r>
              <a:rPr lang="en-US" dirty="0" smtClean="0"/>
              <a:t>“…</a:t>
            </a:r>
            <a:r>
              <a:rPr lang="en-US" dirty="0"/>
              <a:t>how </a:t>
            </a:r>
            <a:r>
              <a:rPr lang="en-US" i="1" dirty="0"/>
              <a:t>easy </a:t>
            </a:r>
            <a:r>
              <a:rPr lang="en-US" dirty="0"/>
              <a:t>his salvation is: Knowing himself a lost and condemned sinner and unable to find the help that he is seeking, he must come to Jesus with his evil heart and his hatred of God and God’s Law; and Jesus will receive him as he is</a:t>
            </a:r>
            <a:r>
              <a:rPr lang="en-US" dirty="0" smtClean="0"/>
              <a:t>.”</a:t>
            </a:r>
          </a:p>
          <a:p>
            <a:r>
              <a:rPr lang="en-US" dirty="0"/>
              <a:t>Rom. 5, 20 we read: </a:t>
            </a:r>
            <a:r>
              <a:rPr lang="en-US" i="1" dirty="0"/>
              <a:t>The Law entered that the offense might abound. But where sin abounded, grace did much more abound.</a:t>
            </a:r>
            <a:r>
              <a:rPr lang="en-US" dirty="0"/>
              <a:t> The Greek text reads: (</a:t>
            </a:r>
            <a:r>
              <a:rPr lang="en-US" dirty="0" err="1"/>
              <a:t>ἵν</a:t>
            </a:r>
            <a:r>
              <a:rPr lang="en-US" dirty="0"/>
              <a:t>α πλεονάσῃ τὸ παράπτωμα) that is, “that sin might be </a:t>
            </a:r>
            <a:r>
              <a:rPr lang="en-US" i="1" dirty="0"/>
              <a:t>increased.”</a:t>
            </a:r>
            <a:endParaRPr lang="en-US" dirty="0"/>
          </a:p>
          <a:p>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5. If a person is truly crushed by the </a:t>
            </a:r>
            <a:r>
              <a:rPr lang="en-US" sz="2800" dirty="0"/>
              <a:t>L</a:t>
            </a:r>
            <a:r>
              <a:rPr lang="en-US" sz="2800" dirty="0" smtClean="0"/>
              <a:t>aw </a:t>
            </a:r>
            <a:r>
              <a:rPr lang="en-US" sz="2800" dirty="0" smtClean="0"/>
              <a:t>and alarmed by his sins, what will a genuine preacher of the </a:t>
            </a:r>
            <a:r>
              <a:rPr lang="en-US" sz="2800" dirty="0" smtClean="0"/>
              <a:t>Gospel </a:t>
            </a:r>
            <a:r>
              <a:rPr lang="en-US" sz="2800" dirty="0" smtClean="0"/>
              <a:t>show him? (</a:t>
            </a:r>
            <a:r>
              <a:rPr lang="en-US" sz="2800" dirty="0" err="1" smtClean="0"/>
              <a:t>pg</a:t>
            </a:r>
            <a:r>
              <a:rPr lang="en-US" sz="2800" dirty="0" smtClean="0"/>
              <a:t> 237 top.)</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dirty="0"/>
              <a:t>These people argue: It is wrong to insist on the letter of Scripture. The spirit, general ideas drawn from Scripture, is what must be held fast</a:t>
            </a:r>
            <a:r>
              <a:rPr lang="en-US" dirty="0" smtClean="0"/>
              <a:t>.”</a:t>
            </a:r>
          </a:p>
          <a:p>
            <a:r>
              <a:rPr lang="en-US" dirty="0" smtClean="0"/>
              <a:t>“</a:t>
            </a:r>
            <a:r>
              <a:rPr lang="en-US" dirty="0"/>
              <a:t>The meaning of the apostle in this text, as further study will show you, is: The Law </a:t>
            </a:r>
            <a:r>
              <a:rPr lang="en-US" dirty="0" err="1"/>
              <a:t>killeth</a:t>
            </a:r>
            <a:r>
              <a:rPr lang="en-US" dirty="0"/>
              <a:t>, but the Gospel giveth life</a:t>
            </a:r>
            <a:r>
              <a:rPr lang="en-US" dirty="0" smtClean="0"/>
              <a:t>.”</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6. Second Corinthians 3:6 tells us “the letter kills, but the Spirit gives life.” How do some Protestant churches horribly pervert this passage? (</a:t>
            </a:r>
            <a:r>
              <a:rPr lang="en-US" sz="2800" dirty="0" err="1" smtClean="0"/>
              <a:t>pg</a:t>
            </a:r>
            <a:r>
              <a:rPr lang="en-US" sz="2800" dirty="0" smtClean="0"/>
              <a:t> 238 middle.)</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444</TotalTime>
  <Words>1260</Words>
  <Application>Microsoft Office PowerPoint</Application>
  <PresentationFormat>On-screen Show (4:3)</PresentationFormat>
  <Paragraphs>81</Paragraphs>
  <Slides>17</Slides>
  <Notes>16</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The Proper Distinction Between Law and Gospel  by CFW Walther</vt:lpstr>
      <vt:lpstr>Review: </vt:lpstr>
      <vt:lpstr>1.  Walther begins the 22nd evening lecture by expressing relief that “vulgar rationalists” no longer prevailed in his day (but they do in ours!) What do vulgar rationalists turn the Bible into? (pg 234 middle.)</vt:lpstr>
      <vt:lpstr>2. Though theologians of Walther’s time did admit the Bible to be supernaturally revealed, he laments that they have “turned the Christian religion into a religious philosophy.” How is their approach to Scripture different than that of King David in Psalm 119? (pg 235 middle.)</vt:lpstr>
      <vt:lpstr>3. Walther says that there is no other way to faith than what? (pg 235 bottom.)</vt:lpstr>
      <vt:lpstr> Thesis XI </vt:lpstr>
      <vt:lpstr>4. From what  do the Roman Catholics erroneously say true contrition proceeds? (pg 236 middle)</vt:lpstr>
      <vt:lpstr>5. If a person is truly crushed by the Law and alarmed by his sins, what will a genuine preacher of the Gospel show him? (pg 237 top.)</vt:lpstr>
      <vt:lpstr>6. Second Corinthians 3:6 tells us “the letter kills, but the Spirit gives life.” How do some Protestant churches horribly pervert this passage? (pg 238 middle.)</vt:lpstr>
      <vt:lpstr>7. What three examples does Walther bring to show that the Law does not prompt love of God, but rather alarm? (pg 238-239)</vt:lpstr>
      <vt:lpstr>8. Walther has an important rule for preachers: “when you preach, do not…” (pg 240 top.)</vt:lpstr>
      <vt:lpstr>9. According to the Apology of the Augsburg Confession, the Roman Catholics teach that grace may be merited by… (pg 241 top.)</vt:lpstr>
      <vt:lpstr>10. What is the real definition of contrition, according to the Apology? (pg 242 middle.)</vt:lpstr>
      <vt:lpstr>11. What comfort do the Lutheran confessions offer to poor sinners in this regard? Where does contrition fit? (pg 243 top.)</vt:lpstr>
      <vt:lpstr>12. Poor Martin Luther at first misunderstood what the Gospel was. Which scriptural phrase in the writings of the apostle Paul did Luther misunderstand? (pg 243 bottom.)</vt:lpstr>
      <vt:lpstr>13. But what does every child raised in the Lutheran Church now know? (pg 245 bottom.)</vt:lpstr>
      <vt:lpstr>14. What experience of Luther’s does Dr. Walther wish for all his seminary students? How will that benefit their future congregations? (pg 246 top.)</vt:lpstr>
    </vt:vector>
  </TitlesOfParts>
  <Company>Ascension Lutheran Church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C.F.W. Walther</dc:title>
  <dc:creator>Rev. Paul Naumann</dc:creator>
  <cp:lastModifiedBy>paul naumann</cp:lastModifiedBy>
  <cp:revision>36</cp:revision>
  <cp:lastPrinted>2018-04-17T12:26:05Z</cp:lastPrinted>
  <dcterms:created xsi:type="dcterms:W3CDTF">2011-01-18T19:12:19Z</dcterms:created>
  <dcterms:modified xsi:type="dcterms:W3CDTF">2019-04-07T14:39:12Z</dcterms:modified>
</cp:coreProperties>
</file>