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2"/>
  </p:notesMasterIdLst>
  <p:sldIdLst>
    <p:sldId id="256" r:id="rId2"/>
    <p:sldId id="258" r:id="rId3"/>
    <p:sldId id="343" r:id="rId4"/>
    <p:sldId id="344" r:id="rId5"/>
    <p:sldId id="345" r:id="rId6"/>
    <p:sldId id="286"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65" autoAdjust="0"/>
  </p:normalViewPr>
  <p:slideViewPr>
    <p:cSldViewPr>
      <p:cViewPr varScale="1">
        <p:scale>
          <a:sx n="64" d="100"/>
          <a:sy n="64" d="100"/>
        </p:scale>
        <p:origin x="-1340"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5A1C84-0999-4544-9EC5-8852EFC644E3}" type="datetimeFigureOut">
              <a:rPr lang="en-US" smtClean="0"/>
              <a:pPr/>
              <a:t>4/7/2019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7F3135-E9EB-4B09-9F56-DA11EB9B5EED}" type="slidenum">
              <a:rPr lang="en-US" smtClean="0"/>
              <a:pPr/>
              <a:t>‹#›</a:t>
            </a:fld>
            <a:endParaRPr lang="en-US"/>
          </a:p>
        </p:txBody>
      </p:sp>
    </p:spTree>
    <p:extLst>
      <p:ext uri="{BB962C8B-B14F-4D97-AF65-F5344CB8AC3E}">
        <p14:creationId xmlns:p14="http://schemas.microsoft.com/office/powerpoint/2010/main" val="1320993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Lutheran_Church_-_Missouri_Synod"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en.wikipedia.org/wiki/Christian_theology"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was the first President of the </a:t>
            </a:r>
            <a:r>
              <a:rPr lang="en-US" sz="1200" b="0" i="0" u="none" strike="noStrike" kern="1200" dirty="0" smtClean="0">
                <a:solidFill>
                  <a:schemeClr val="tx1"/>
                </a:solidFill>
                <a:latin typeface="+mn-lt"/>
                <a:ea typeface="+mn-ea"/>
                <a:cs typeface="+mn-cs"/>
                <a:hlinkClick r:id="rId3" tooltip="Lutheran Church - Missouri Synod"/>
              </a:rPr>
              <a:t>Lutheran Church - Missouri Synod</a:t>
            </a:r>
            <a:r>
              <a:rPr lang="en-US" sz="1200" b="0" i="0" kern="1200" dirty="0" smtClean="0">
                <a:solidFill>
                  <a:schemeClr val="tx1"/>
                </a:solidFill>
                <a:latin typeface="+mn-lt"/>
                <a:ea typeface="+mn-ea"/>
                <a:cs typeface="+mn-cs"/>
              </a:rPr>
              <a:t> and its most influential </a:t>
            </a:r>
            <a:r>
              <a:rPr lang="en-US" sz="1200" b="0" i="0" u="none" strike="noStrike" kern="1200" dirty="0" smtClean="0">
                <a:solidFill>
                  <a:schemeClr val="tx1"/>
                </a:solidFill>
                <a:latin typeface="+mn-lt"/>
                <a:ea typeface="+mn-ea"/>
                <a:cs typeface="+mn-cs"/>
                <a:hlinkClick r:id="rId4" tooltip="Christian theology"/>
              </a:rPr>
              <a:t>theologian</a:t>
            </a:r>
            <a:r>
              <a:rPr lang="en-US" sz="1200" b="0" i="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A42ABA-8554-4B98-8331-1C74EEBAE7AC}" type="datetime1">
              <a:rPr lang="en-US" smtClean="0"/>
              <a:pPr/>
              <a:t>4/7/2019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EF05A6-58C6-4900-AE51-7F5642C47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6FBBB-C30C-4121-B036-D8E6DA918D7B}"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68DDBB-FA7E-47D7-A218-DFF7B409E715}"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2AA055-711B-4052-B771-A6C6685D01B8}"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31AAF1-158F-44B7-85B4-561E2EDBF88C}"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CB94C8-8C27-4B84-8955-50748EBAAEBE}" type="datetime1">
              <a:rPr lang="en-US" smtClean="0"/>
              <a:pPr/>
              <a:t>4/7/2019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63DFDA-0694-4968-8B48-6C321019BB15}" type="datetime1">
              <a:rPr lang="en-US" smtClean="0"/>
              <a:pPr/>
              <a:t>4/7/2019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26AAA2-1413-40A7-B579-FF79832E8076}" type="datetime1">
              <a:rPr lang="en-US" smtClean="0"/>
              <a:pPr/>
              <a:t>4/7/2019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1DCDF90-C428-454F-A400-5E2041BBB5D4}" type="datetime1">
              <a:rPr lang="en-US" smtClean="0"/>
              <a:pPr/>
              <a:t>4/7/2019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BB90C14-0E83-4E0B-81C4-1DAD9F6BE710}" type="datetime1">
              <a:rPr lang="en-US" smtClean="0"/>
              <a:pPr/>
              <a:t>4/7/2019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BD0A519-1E57-4382-9DFB-5E440AAF8225}" type="datetime1">
              <a:rPr lang="en-US" smtClean="0"/>
              <a:pPr/>
              <a:t>4/7/2019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EF05A6-58C6-4900-AE51-7F5642C4771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3ABCD3-76D1-4A74-9960-52665CFCEF31}" type="datetime1">
              <a:rPr lang="en-US" smtClean="0"/>
              <a:pPr/>
              <a:t>4/7/2019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EF05A6-58C6-4900-AE51-7F5642C47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304800"/>
            <a:ext cx="5334000" cy="1600200"/>
          </a:xfrm>
        </p:spPr>
        <p:txBody>
          <a:bodyPr anchor="t" anchorCtr="0">
            <a:normAutofit/>
          </a:bodyPr>
          <a:lstStyle/>
          <a:p>
            <a:r>
              <a:rPr lang="en-US" sz="2400" dirty="0" smtClean="0"/>
              <a:t>The Proper Distinction Between </a:t>
            </a:r>
            <a:r>
              <a:rPr lang="en-US" dirty="0" smtClean="0"/>
              <a:t>Law and Gospel </a:t>
            </a:r>
            <a:br>
              <a:rPr lang="en-US" dirty="0" smtClean="0"/>
            </a:br>
            <a:r>
              <a:rPr lang="en-US" sz="2400" dirty="0" smtClean="0"/>
              <a:t>by CFW Walther</a:t>
            </a:r>
            <a:endParaRPr lang="en-US" dirty="0"/>
          </a:p>
        </p:txBody>
      </p:sp>
      <p:sp>
        <p:nvSpPr>
          <p:cNvPr id="3" name="Subtitle 2"/>
          <p:cNvSpPr>
            <a:spLocks noGrp="1"/>
          </p:cNvSpPr>
          <p:nvPr>
            <p:ph type="subTitle" idx="1"/>
          </p:nvPr>
        </p:nvSpPr>
        <p:spPr>
          <a:xfrm>
            <a:off x="3048000" y="2590800"/>
            <a:ext cx="5791200" cy="1828800"/>
          </a:xfrm>
        </p:spPr>
        <p:txBody>
          <a:bodyPr>
            <a:noAutofit/>
          </a:bodyPr>
          <a:lstStyle/>
          <a:p>
            <a:pPr algn="ctr"/>
            <a:r>
              <a:rPr lang="en-US" sz="4800" b="1" dirty="0" smtClean="0">
                <a:latin typeface="Colonna MT" pitchFamily="82" charset="0"/>
              </a:rPr>
              <a:t>~ The Twenty-sixth ~</a:t>
            </a:r>
          </a:p>
          <a:p>
            <a:pPr algn="ctr"/>
            <a:r>
              <a:rPr lang="en-US" sz="4800" b="1" dirty="0" smtClean="0">
                <a:latin typeface="Colonna MT" pitchFamily="82" charset="0"/>
              </a:rPr>
              <a:t>Evening Lecture</a:t>
            </a:r>
            <a:endParaRPr lang="en-US" sz="4800" b="1" dirty="0">
              <a:latin typeface="Colonna MT" pitchFamily="82" charset="0"/>
            </a:endParaRPr>
          </a:p>
        </p:txBody>
      </p:sp>
      <p:pic>
        <p:nvPicPr>
          <p:cNvPr id="26626" name="Picture 2" descr="http://t3.gstatic.com/images?q=tbn:ANd9GcRF32i1MzlFIalMEm7lqy85sTJUhmj7xdW_KSybDQftb4Z34pYPSg"/>
          <p:cNvPicPr>
            <a:picLocks noChangeAspect="1" noChangeArrowheads="1"/>
          </p:cNvPicPr>
          <p:nvPr/>
        </p:nvPicPr>
        <p:blipFill>
          <a:blip r:embed="rId3" cstate="print"/>
          <a:srcRect/>
          <a:stretch>
            <a:fillRect/>
          </a:stretch>
        </p:blipFill>
        <p:spPr bwMode="auto">
          <a:xfrm>
            <a:off x="228600" y="228600"/>
            <a:ext cx="2590800" cy="33667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Both</a:t>
            </a:r>
          </a:p>
          <a:p>
            <a:r>
              <a:rPr lang="en-US" dirty="0" smtClean="0"/>
              <a:t>"...</a:t>
            </a:r>
            <a:r>
              <a:rPr lang="en-US" dirty="0"/>
              <a:t> Our Lutheran Confessions follow the Bible in using the term </a:t>
            </a:r>
            <a:r>
              <a:rPr lang="en-US" i="1" dirty="0"/>
              <a:t>Gospel</a:t>
            </a:r>
            <a:r>
              <a:rPr lang="en-US" dirty="0"/>
              <a:t> now in the wide, now in the narrow sense</a:t>
            </a:r>
            <a:r>
              <a:rPr lang="en-US" dirty="0" smtClean="0"/>
              <a:t>.“</a:t>
            </a:r>
          </a:p>
          <a:p>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7. In which sense do our Lutheran confessions use the term “Gospel”? (</a:t>
            </a:r>
            <a:r>
              <a:rPr lang="en-US" sz="2800" dirty="0" err="1" smtClean="0"/>
              <a:t>pg</a:t>
            </a:r>
            <a:r>
              <a:rPr lang="en-US" sz="2800" dirty="0" smtClean="0"/>
              <a:t> 279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10</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 a commingling of Law and Gospel takes place when the </a:t>
            </a:r>
            <a:r>
              <a:rPr lang="en-US" i="1" dirty="0"/>
              <a:t>Gospel of Christ,</a:t>
            </a:r>
            <a:r>
              <a:rPr lang="en-US" dirty="0"/>
              <a:t> that is, the Gospel in the narrow sense, is turned into a preaching of </a:t>
            </a:r>
            <a:r>
              <a:rPr lang="en-US" dirty="0" smtClean="0"/>
              <a:t>repentance."</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8. In regards to this matter, when does a commingling of Law and Gospel take place? (</a:t>
            </a:r>
            <a:r>
              <a:rPr lang="en-US" sz="2800" dirty="0" err="1" smtClean="0"/>
              <a:t>pg</a:t>
            </a:r>
            <a:r>
              <a:rPr lang="en-US" sz="2800" dirty="0" smtClean="0"/>
              <a:t> 279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11</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 When using terms that do not correctly express a certain thought, we are not heretics, but careless </a:t>
            </a:r>
            <a:r>
              <a:rPr lang="en-US" dirty="0" smtClean="0"/>
              <a:t>speakers."</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9. </a:t>
            </a:r>
            <a:r>
              <a:rPr lang="en-US" sz="2800" dirty="0" smtClean="0"/>
              <a:t>Walther </a:t>
            </a:r>
            <a:r>
              <a:rPr lang="en-US" sz="2800" dirty="0" smtClean="0"/>
              <a:t>points out that it can be very harmful for a preacher of God’s </a:t>
            </a:r>
            <a:r>
              <a:rPr lang="en-US" sz="2800" dirty="0" smtClean="0"/>
              <a:t>Word </a:t>
            </a:r>
            <a:r>
              <a:rPr lang="en-US" sz="2800" dirty="0" smtClean="0"/>
              <a:t>to use wrong or inadequate terms. However, does that in itself make the preacher a heretic? (</a:t>
            </a:r>
            <a:r>
              <a:rPr lang="en-US" sz="2800" dirty="0" err="1" smtClean="0"/>
              <a:t>pg</a:t>
            </a:r>
            <a:r>
              <a:rPr lang="en-US" sz="2800" dirty="0" smtClean="0"/>
              <a:t> 280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12</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pPr fontAlgn="base"/>
            <a:r>
              <a:rPr lang="en-US" dirty="0" smtClean="0"/>
              <a:t>Agricola’s thesis </a:t>
            </a:r>
            <a:r>
              <a:rPr lang="en-US" dirty="0"/>
              <a:t>XVIII reads: “For the Gospel of Christ teaches the wrath of God from </a:t>
            </a:r>
            <a:r>
              <a:rPr lang="en-US" dirty="0" smtClean="0"/>
              <a:t>heaven.”</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10. Walther justly criticizes John Agricola, </a:t>
            </a:r>
            <a:r>
              <a:rPr lang="en-US" sz="2800" dirty="0" smtClean="0"/>
              <a:t>an </a:t>
            </a:r>
            <a:r>
              <a:rPr lang="en-US" sz="2800" dirty="0" smtClean="0"/>
              <a:t>“antinomian.” </a:t>
            </a:r>
            <a:r>
              <a:rPr lang="en-US" sz="2800" dirty="0" smtClean="0"/>
              <a:t>Which </a:t>
            </a:r>
            <a:r>
              <a:rPr lang="en-US" sz="2800" dirty="0" smtClean="0"/>
              <a:t>terrible statement did he make concerning what the Gospel of Christ teaches? (</a:t>
            </a:r>
            <a:r>
              <a:rPr lang="en-US" sz="2800" dirty="0" err="1" smtClean="0"/>
              <a:t>pg</a:t>
            </a:r>
            <a:r>
              <a:rPr lang="en-US" sz="2800" dirty="0" smtClean="0"/>
              <a:t> 281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13</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 The worst of these fanatics was Caspar </a:t>
            </a:r>
            <a:r>
              <a:rPr lang="en-US" dirty="0" err="1"/>
              <a:t>Cruciger</a:t>
            </a:r>
            <a:r>
              <a:rPr lang="en-US" dirty="0"/>
              <a:t> the </a:t>
            </a:r>
            <a:r>
              <a:rPr lang="en-US" dirty="0" smtClean="0"/>
              <a:t>Younger.“</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11. There were similar false teachers who followed Philip Melanchthon and said that the Gospel, in its narrow </a:t>
            </a:r>
            <a:r>
              <a:rPr lang="en-US" sz="2800" dirty="0" smtClean="0"/>
              <a:t>sense, </a:t>
            </a:r>
            <a:r>
              <a:rPr lang="en-US" sz="2800" dirty="0" smtClean="0"/>
              <a:t>proclaims God’s wrath. Who was the worst of these? (</a:t>
            </a:r>
            <a:r>
              <a:rPr lang="en-US" sz="2800" dirty="0" err="1" smtClean="0"/>
              <a:t>pg</a:t>
            </a:r>
            <a:r>
              <a:rPr lang="en-US" sz="2800" dirty="0" smtClean="0"/>
              <a:t> 281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14</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The Gospel.</a:t>
            </a:r>
          </a:p>
          <a:p>
            <a:r>
              <a:rPr lang="en-US" dirty="0" smtClean="0"/>
              <a:t>he </a:t>
            </a:r>
            <a:r>
              <a:rPr lang="en-US" dirty="0"/>
              <a:t>wrote a treatise on justification in 1570 in which he said: “In this office [of the Gospel] God wants to terrify men by the preaching of repentance.”</a:t>
            </a:r>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12. According to </a:t>
            </a:r>
            <a:r>
              <a:rPr lang="en-US" sz="2800" dirty="0" err="1" smtClean="0"/>
              <a:t>Cruciger</a:t>
            </a:r>
            <a:r>
              <a:rPr lang="en-US" sz="2800" dirty="0" smtClean="0"/>
              <a:t>, which teaching of Scripture “shows us the worst sins”? (</a:t>
            </a:r>
            <a:r>
              <a:rPr lang="en-US" sz="2800" dirty="0" err="1" smtClean="0"/>
              <a:t>pg</a:t>
            </a:r>
            <a:r>
              <a:rPr lang="en-US" sz="2800" dirty="0" smtClean="0"/>
              <a:t> 282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15</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10000"/>
          </a:bodyPr>
          <a:lstStyle/>
          <a:p>
            <a:r>
              <a:rPr lang="en-US" dirty="0" smtClean="0"/>
              <a:t>"</a:t>
            </a:r>
            <a:r>
              <a:rPr lang="en-US" dirty="0"/>
              <a:t>No; it is the Law that reproves unbelief. Where? In the First Commandment, which signifies that </a:t>
            </a:r>
            <a:r>
              <a:rPr lang="en-US" dirty="0" smtClean="0"/>
              <a:t>‘we </a:t>
            </a:r>
            <a:r>
              <a:rPr lang="en-US" dirty="0"/>
              <a:t>are to fear, love, and </a:t>
            </a:r>
            <a:r>
              <a:rPr lang="en-US" i="1" dirty="0"/>
              <a:t>trust</a:t>
            </a:r>
            <a:r>
              <a:rPr lang="en-US" dirty="0"/>
              <a:t> in God above all things</a:t>
            </a:r>
            <a:r>
              <a:rPr lang="en-US" dirty="0" smtClean="0"/>
              <a:t>.’“</a:t>
            </a:r>
          </a:p>
          <a:p>
            <a:r>
              <a:rPr lang="en-US" dirty="0" smtClean="0"/>
              <a:t>“</a:t>
            </a:r>
            <a:r>
              <a:rPr lang="en-US" dirty="0"/>
              <a:t>Unbelief, no matter in what relation it is viewed, is forbidden in the First Commandment. When I commit the sin of unbelief, I </a:t>
            </a:r>
            <a:r>
              <a:rPr lang="en-US" i="1" dirty="0"/>
              <a:t>sin</a:t>
            </a:r>
            <a:r>
              <a:rPr lang="en-US" dirty="0"/>
              <a:t> because I break the Law, which requires me to trust in God and believe His Word</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13. </a:t>
            </a:r>
            <a:r>
              <a:rPr lang="en-US" sz="2800" dirty="0" err="1" smtClean="0"/>
              <a:t>Cruciger</a:t>
            </a:r>
            <a:r>
              <a:rPr lang="en-US" sz="2800" dirty="0" smtClean="0"/>
              <a:t> </a:t>
            </a:r>
            <a:r>
              <a:rPr lang="en-US" sz="2800" dirty="0" smtClean="0"/>
              <a:t>thought </a:t>
            </a:r>
            <a:r>
              <a:rPr lang="en-US" sz="2800" dirty="0" smtClean="0"/>
              <a:t>that he had proven his point when he said that it is the Gospel that reproves the sin of unbelief. How does Walther answer this? (</a:t>
            </a:r>
            <a:r>
              <a:rPr lang="en-US" sz="2800" dirty="0" err="1" smtClean="0"/>
              <a:t>pg</a:t>
            </a:r>
            <a:r>
              <a:rPr lang="en-US" sz="2800" dirty="0" smtClean="0"/>
              <a:t> 282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16</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pPr fontAlgn="base"/>
            <a:r>
              <a:rPr lang="en-US" dirty="0"/>
              <a:t>The Gospel does say: “Believe, and you shall be saved.” From this the inference can be drawn: “If I do not believe, I shall not be saved.” But this is because the Law requires me to believe</a:t>
            </a:r>
            <a:r>
              <a:rPr lang="en-US" dirty="0" smtClean="0"/>
              <a:t>.</a:t>
            </a:r>
          </a:p>
          <a:p>
            <a:pPr fontAlgn="base"/>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14. What fact must you “rivet on your mind” in order to be able to answer the antinomians (those who say the Law has no application in a Christian’s life)? (</a:t>
            </a:r>
            <a:r>
              <a:rPr lang="en-US" sz="2800" dirty="0" err="1" smtClean="0"/>
              <a:t>pg</a:t>
            </a:r>
            <a:r>
              <a:rPr lang="en-US" sz="2800" dirty="0" smtClean="0"/>
              <a:t> 282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17</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When preaching the Gospel, you must not present it </a:t>
            </a:r>
            <a:r>
              <a:rPr lang="en-US" i="1" dirty="0"/>
              <a:t>with a black cloud hovering over it</a:t>
            </a:r>
            <a:r>
              <a:rPr lang="en-US" dirty="0"/>
              <a:t>, but proclaim free grace and unconditioned </a:t>
            </a:r>
            <a:r>
              <a:rPr lang="en-US" dirty="0" smtClean="0"/>
              <a:t>consolation."</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15. In what manner must the preacher </a:t>
            </a:r>
            <a:r>
              <a:rPr lang="en-US" sz="2800" i="1" dirty="0" smtClean="0"/>
              <a:t>never</a:t>
            </a:r>
            <a:r>
              <a:rPr lang="en-US" sz="2800" dirty="0" smtClean="0"/>
              <a:t> present the Gospel? (</a:t>
            </a:r>
            <a:r>
              <a:rPr lang="en-US" sz="2800" dirty="0" err="1" smtClean="0"/>
              <a:t>pg</a:t>
            </a:r>
            <a:r>
              <a:rPr lang="en-US" sz="2800" dirty="0" smtClean="0"/>
              <a:t> 283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18</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 nothing else than a preaching of consolation and a joyful </a:t>
            </a:r>
            <a:r>
              <a:rPr lang="en-US" dirty="0" smtClean="0"/>
              <a:t>message.“</a:t>
            </a:r>
          </a:p>
          <a:p>
            <a:r>
              <a:rPr lang="en-US" dirty="0" smtClean="0"/>
              <a:t>“…it </a:t>
            </a:r>
            <a:r>
              <a:rPr lang="en-US" dirty="0"/>
              <a:t>does not reprove or terrify, but comforts consciences against the terrors of the Law, points alone to the merit of Christ, and raises them up again by the lovely preaching of the grace and favor of God, obtained through Christ’s merit</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16. </a:t>
            </a:r>
            <a:r>
              <a:rPr lang="en-US" sz="2800" smtClean="0"/>
              <a:t>Walther </a:t>
            </a:r>
            <a:r>
              <a:rPr lang="en-US" sz="2800" dirty="0" smtClean="0"/>
              <a:t>emphasizes that the Gospel is </a:t>
            </a:r>
            <a:r>
              <a:rPr lang="en-US" sz="2800" i="1" dirty="0" smtClean="0"/>
              <a:t>not </a:t>
            </a:r>
            <a:r>
              <a:rPr lang="en-US" sz="2800" dirty="0" smtClean="0"/>
              <a:t>“a preaching of repentance or reproof.” What is it? (</a:t>
            </a:r>
            <a:r>
              <a:rPr lang="en-US" sz="2800" dirty="0" err="1" smtClean="0"/>
              <a:t>pg</a:t>
            </a:r>
            <a:r>
              <a:rPr lang="en-US" sz="2800" dirty="0" smtClean="0"/>
              <a:t> 283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19</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334000" cy="4525963"/>
          </a:xfrm>
        </p:spPr>
        <p:txBody>
          <a:bodyPr>
            <a:normAutofit/>
          </a:bodyPr>
          <a:lstStyle/>
          <a:p>
            <a:r>
              <a:rPr lang="en-US" sz="2400" dirty="0"/>
              <a:t>A preacher must not only proclaim the truth, but identify and condemn the error. Which errors does Walther say are the most dangerous</a:t>
            </a:r>
            <a:r>
              <a:rPr lang="en-US" sz="2400" dirty="0" smtClean="0"/>
              <a:t>?</a:t>
            </a:r>
          </a:p>
          <a:p>
            <a:r>
              <a:rPr lang="en-US" sz="2400" dirty="0"/>
              <a:t>What do the </a:t>
            </a:r>
            <a:r>
              <a:rPr lang="en-US" sz="2400" i="1" dirty="0"/>
              <a:t>rationalists</a:t>
            </a:r>
            <a:r>
              <a:rPr lang="en-US" sz="2400" dirty="0"/>
              <a:t> mean when they say “man is saved by faith alone</a:t>
            </a:r>
            <a:r>
              <a:rPr lang="en-US" sz="2400" dirty="0" smtClean="0"/>
              <a:t>”?</a:t>
            </a:r>
          </a:p>
          <a:p>
            <a:r>
              <a:rPr lang="en-US" sz="2400" dirty="0"/>
              <a:t>What do the </a:t>
            </a:r>
            <a:r>
              <a:rPr lang="en-US" sz="2400" i="1" dirty="0"/>
              <a:t>Roman Catholics </a:t>
            </a:r>
            <a:r>
              <a:rPr lang="en-US" sz="2400" dirty="0"/>
              <a:t>mean when they say “man is saved by faith alone”?</a:t>
            </a:r>
            <a:endParaRPr lang="en-US" dirty="0"/>
          </a:p>
        </p:txBody>
      </p:sp>
      <p:sp>
        <p:nvSpPr>
          <p:cNvPr id="3" name="Title 2"/>
          <p:cNvSpPr>
            <a:spLocks noGrp="1"/>
          </p:cNvSpPr>
          <p:nvPr>
            <p:ph type="title"/>
          </p:nvPr>
        </p:nvSpPr>
        <p:spPr/>
        <p:txBody>
          <a:bodyPr/>
          <a:lstStyle/>
          <a:p>
            <a:r>
              <a:rPr lang="en-US" dirty="0" smtClean="0"/>
              <a:t>Review: </a:t>
            </a:r>
            <a:endParaRPr lang="en-US" dirty="0"/>
          </a:p>
        </p:txBody>
      </p:sp>
      <p:pic>
        <p:nvPicPr>
          <p:cNvPr id="5" name="Picture 4" descr="Walther_cfw_young (1).png"/>
          <p:cNvPicPr>
            <a:picLocks noChangeAspect="1"/>
          </p:cNvPicPr>
          <p:nvPr/>
        </p:nvPicPr>
        <p:blipFill>
          <a:blip r:embed="rId3" cstate="print"/>
          <a:stretch>
            <a:fillRect/>
          </a:stretch>
        </p:blipFill>
        <p:spPr>
          <a:xfrm>
            <a:off x="6019800" y="1371600"/>
            <a:ext cx="2794637" cy="3810868"/>
          </a:xfrm>
          <a:prstGeom prst="rect">
            <a:avLst/>
          </a:prstGeom>
        </p:spPr>
      </p:pic>
      <p:sp>
        <p:nvSpPr>
          <p:cNvPr id="6" name="Slide Number Placeholder 5"/>
          <p:cNvSpPr>
            <a:spLocks noGrp="1"/>
          </p:cNvSpPr>
          <p:nvPr>
            <p:ph type="sldNum" sz="quarter" idx="12"/>
          </p:nvPr>
        </p:nvSpPr>
        <p:spPr/>
        <p:txBody>
          <a:bodyPr/>
          <a:lstStyle/>
          <a:p>
            <a:fld id="{85EF05A6-58C6-4900-AE51-7F5642C47714}"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 we must be able to tell whether the term </a:t>
            </a:r>
            <a:r>
              <a:rPr lang="en-US" i="1" dirty="0"/>
              <a:t>Gospel</a:t>
            </a:r>
            <a:r>
              <a:rPr lang="en-US" dirty="0"/>
              <a:t> in a certain passage is intended in the wide or in the strict sense, and we must be particularly careful to find the passages where it is used in the latter meaning</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17. </a:t>
            </a:r>
            <a:r>
              <a:rPr lang="en-US" sz="2800" dirty="0"/>
              <a:t>C</a:t>
            </a:r>
            <a:r>
              <a:rPr lang="en-US" sz="2800" dirty="0" smtClean="0"/>
              <a:t>onsequently, it is absolutely vital, when reading the Scriptures, to be able to tell…</a:t>
            </a:r>
            <a:r>
              <a:rPr lang="en-US" sz="2800" i="1" dirty="0" smtClean="0"/>
              <a:t>what? </a:t>
            </a:r>
            <a:r>
              <a:rPr lang="en-US" sz="2800" dirty="0" smtClean="0"/>
              <a:t>(</a:t>
            </a:r>
            <a:r>
              <a:rPr lang="en-US" sz="2800" dirty="0" err="1" smtClean="0"/>
              <a:t>pg</a:t>
            </a:r>
            <a:r>
              <a:rPr lang="en-US" sz="2800" dirty="0" smtClean="0"/>
              <a:t> 284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20</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lnSpcReduction="10000"/>
          </a:bodyPr>
          <a:lstStyle/>
          <a:p>
            <a:r>
              <a:rPr lang="en-US" dirty="0" smtClean="0"/>
              <a:t>"...</a:t>
            </a:r>
            <a:r>
              <a:rPr lang="en-US" dirty="0"/>
              <a:t> there must be, in addition to faith, the ability to </a:t>
            </a:r>
            <a:r>
              <a:rPr lang="en-US" i="1" dirty="0"/>
              <a:t>express in proper terms </a:t>
            </a:r>
            <a:r>
              <a:rPr lang="en-US" dirty="0"/>
              <a:t>the things that must be believed</a:t>
            </a:r>
            <a:r>
              <a:rPr lang="en-US" dirty="0" smtClean="0"/>
              <a:t>.“</a:t>
            </a:r>
          </a:p>
          <a:p>
            <a:endParaRPr lang="en-US" dirty="0"/>
          </a:p>
          <a:p>
            <a:r>
              <a:rPr lang="en-US" dirty="0" smtClean="0"/>
              <a:t>…indispensable </a:t>
            </a:r>
            <a:r>
              <a:rPr lang="en-US" dirty="0"/>
              <a:t>that he present the true faith in “sound words,” as the apostle expresses it, that is, in clear, plain, unmistakable, and adequate terms.</a:t>
            </a:r>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 </a:t>
            </a:r>
            <a:r>
              <a:rPr lang="en-US" sz="2800" dirty="0" smtClean="0"/>
              <a:t>A strong, Christian faith is a requisite in a Lutheran pastor. But what must he have in addition to faith? (</a:t>
            </a:r>
            <a:r>
              <a:rPr lang="en-US" sz="2800" dirty="0" err="1" smtClean="0"/>
              <a:t>pg</a:t>
            </a:r>
            <a:r>
              <a:rPr lang="en-US" sz="2800" dirty="0" smtClean="0"/>
              <a:t> 275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3</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77500" lnSpcReduction="20000"/>
          </a:bodyPr>
          <a:lstStyle/>
          <a:p>
            <a:r>
              <a:rPr lang="en-US" dirty="0" smtClean="0"/>
              <a:t>"...</a:t>
            </a:r>
            <a:r>
              <a:rPr lang="en-US" dirty="0"/>
              <a:t> believing theologians of the modern type are frequently </a:t>
            </a:r>
            <a:r>
              <a:rPr lang="en-US" i="1" dirty="0"/>
              <a:t>too timid to use technical terms that are fully warranted by Biblical and ecclesiastical usage</a:t>
            </a:r>
            <a:r>
              <a:rPr lang="en-US" dirty="0"/>
              <a:t>, because they are afraid that these terms might prove offensive to their </a:t>
            </a:r>
            <a:r>
              <a:rPr lang="en-US" dirty="0" smtClean="0"/>
              <a:t>audience.“</a:t>
            </a:r>
          </a:p>
          <a:p>
            <a:r>
              <a:rPr lang="en-US" dirty="0" smtClean="0"/>
              <a:t>“hereditary sin,” “blindness of natural man,” “Devil going about as a roaring lion.”</a:t>
            </a:r>
          </a:p>
          <a:p>
            <a:r>
              <a:rPr lang="en-US" dirty="0" smtClean="0"/>
              <a:t>“They are disinclined to speak of the everlasting fire of hell.”</a:t>
            </a:r>
          </a:p>
          <a:p>
            <a:r>
              <a:rPr lang="en-US" dirty="0" smtClean="0"/>
              <a:t>“</a:t>
            </a:r>
            <a:r>
              <a:rPr lang="en-US" dirty="0"/>
              <a:t>they </a:t>
            </a:r>
            <a:r>
              <a:rPr lang="en-US" i="1" dirty="0"/>
              <a:t>prefer to speak of these matters to their hearers in terms that do not seem so strange, faulty, and offensive </a:t>
            </a:r>
            <a:r>
              <a:rPr lang="en-US" dirty="0"/>
              <a:t>to </a:t>
            </a:r>
            <a:r>
              <a:rPr lang="en-US" dirty="0" smtClean="0"/>
              <a:t>them.”</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2. What does Walther say was a common problem among believing theologians “of the modern type”? (</a:t>
            </a:r>
            <a:r>
              <a:rPr lang="en-US" sz="2800" dirty="0" err="1" smtClean="0"/>
              <a:t>pg</a:t>
            </a:r>
            <a:r>
              <a:rPr lang="en-US" sz="2800" dirty="0" smtClean="0"/>
              <a:t> 275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4</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"...They </a:t>
            </a:r>
            <a:r>
              <a:rPr lang="en-US" dirty="0"/>
              <a:t>are like sorry physicians who do not like to prescribe a bitter medicine to delicate patients, or if they do prescribe it, they add so much sugar to it that the patient does not taste the bitter medicine, with the result that the effect is </a:t>
            </a:r>
            <a:r>
              <a:rPr lang="en-US" dirty="0" smtClean="0"/>
              <a:t>spoiled."</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3. Some </a:t>
            </a:r>
            <a:r>
              <a:rPr lang="en-US" sz="2800" dirty="0" smtClean="0"/>
              <a:t>preachers try </a:t>
            </a:r>
            <a:r>
              <a:rPr lang="en-US" sz="2800" dirty="0" smtClean="0"/>
              <a:t>to convert people by always “presenting matters in a manner that is pleasing.” What are they like? (</a:t>
            </a:r>
            <a:r>
              <a:rPr lang="en-US" sz="2800" dirty="0" err="1" smtClean="0"/>
              <a:t>pg</a:t>
            </a:r>
            <a:r>
              <a:rPr lang="en-US" sz="2800" dirty="0" smtClean="0"/>
              <a:t> 276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5</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200400"/>
          </a:xfr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r="-100000" b="-100000"/>
          </a:gradFill>
        </p:spPr>
        <p:txBody>
          <a:bodyPr anchor="ctr" anchorCtr="0"/>
          <a:lstStyle/>
          <a:p>
            <a:pPr fontAlgn="base"/>
            <a:r>
              <a:rPr lang="en-US" i="1" dirty="0"/>
              <a:t>In the eleventh place, the Word of God is not rightly divided when the Gospel is turned into a preaching of repentance.</a:t>
            </a:r>
          </a:p>
          <a:p>
            <a:pPr fontAlgn="base"/>
            <a:endParaRPr lang="en-US" i="1" dirty="0"/>
          </a:p>
        </p:txBody>
      </p:sp>
      <p:sp>
        <p:nvSpPr>
          <p:cNvPr id="3" name="Title 2"/>
          <p:cNvSpPr>
            <a:spLocks noGrp="1"/>
          </p:cNvSpPr>
          <p:nvPr>
            <p:ph type="title"/>
          </p:nvPr>
        </p:nvSpPr>
        <p:spPr/>
        <p:txBody>
          <a:bodyPr>
            <a:normAutofit fontScale="90000"/>
          </a:bodyPr>
          <a:lstStyle/>
          <a:p>
            <a:pPr algn="ctr"/>
            <a:r>
              <a:rPr lang="en-US" sz="4400" dirty="0" smtClean="0">
                <a:latin typeface="Colonna MT" pitchFamily="82" charset="0"/>
              </a:rPr>
              <a:t/>
            </a:r>
            <a:br>
              <a:rPr lang="en-US" sz="4400" dirty="0" smtClean="0">
                <a:latin typeface="Colonna MT" pitchFamily="82" charset="0"/>
              </a:rPr>
            </a:br>
            <a:r>
              <a:rPr lang="en-US" sz="7300" dirty="0" smtClean="0">
                <a:latin typeface="Colonna MT" pitchFamily="82" charset="0"/>
              </a:rPr>
              <a:t>Thesis XV</a:t>
            </a:r>
            <a:br>
              <a:rPr lang="en-US" sz="7300" dirty="0" smtClean="0">
                <a:latin typeface="Colonna MT" pitchFamily="82" charset="0"/>
              </a:rPr>
            </a:br>
            <a:endParaRPr lang="en-US"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Wide and narrow.</a:t>
            </a:r>
          </a:p>
          <a:p>
            <a:r>
              <a:rPr lang="en-US" dirty="0" smtClean="0"/>
              <a:t>"...</a:t>
            </a:r>
            <a:r>
              <a:rPr lang="en-US" dirty="0"/>
              <a:t> In the wide sense it signifies conversion viewed in its entirety, embracing knowledge of sin, contrition, and </a:t>
            </a:r>
            <a:r>
              <a:rPr lang="en-US" dirty="0" smtClean="0"/>
              <a:t>faith.“</a:t>
            </a:r>
          </a:p>
          <a:p>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4. In what two senses is the word “repentance” used in the </a:t>
            </a:r>
            <a:r>
              <a:rPr lang="en-US" sz="2800" dirty="0"/>
              <a:t>Bible? Which is the first sense</a:t>
            </a:r>
            <a:r>
              <a:rPr lang="en-US" sz="2800" dirty="0" smtClean="0"/>
              <a:t>? (</a:t>
            </a:r>
            <a:r>
              <a:rPr lang="en-US" sz="2800" dirty="0" err="1" smtClean="0"/>
              <a:t>pg</a:t>
            </a:r>
            <a:r>
              <a:rPr lang="en-US" sz="2800" dirty="0" smtClean="0"/>
              <a:t> 277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7</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 The term </a:t>
            </a:r>
            <a:r>
              <a:rPr lang="en-US" i="1" dirty="0"/>
              <a:t>repentance</a:t>
            </a:r>
            <a:r>
              <a:rPr lang="en-US" dirty="0"/>
              <a:t> is used in a narrow sense </a:t>
            </a:r>
            <a:r>
              <a:rPr lang="en-US" i="1" dirty="0"/>
              <a:t>to signify the knowledge of sin and heartfelt sorrow and contrition.</a:t>
            </a:r>
            <a:r>
              <a:rPr lang="en-US" dirty="0"/>
              <a:t> In Mark 1, 15 we read: “Repent ye and believe the Gospel.” In this statement Jesus evidently did not include faith in repentance, otherwise his statement would be </a:t>
            </a:r>
            <a:r>
              <a:rPr lang="en-US" dirty="0" smtClean="0"/>
              <a:t>tautological."</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5. Which is the second? (</a:t>
            </a:r>
            <a:r>
              <a:rPr lang="en-US" sz="2800" dirty="0" err="1" smtClean="0"/>
              <a:t>pg</a:t>
            </a:r>
            <a:r>
              <a:rPr lang="en-US" sz="2800" dirty="0" smtClean="0"/>
              <a:t> 278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8</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The Gospel.</a:t>
            </a:r>
          </a:p>
          <a:p>
            <a:r>
              <a:rPr lang="en-US" dirty="0" smtClean="0"/>
              <a:t>"...The </a:t>
            </a:r>
            <a:r>
              <a:rPr lang="en-US" i="1" dirty="0"/>
              <a:t>narrow</a:t>
            </a:r>
            <a:r>
              <a:rPr lang="en-US" dirty="0"/>
              <a:t> meaning is its proper </a:t>
            </a:r>
            <a:r>
              <a:rPr lang="en-US" dirty="0" smtClean="0"/>
              <a:t>sense.“</a:t>
            </a:r>
          </a:p>
          <a:p>
            <a:r>
              <a:rPr lang="en-US" dirty="0" smtClean="0"/>
              <a:t>“…in </a:t>
            </a:r>
            <a:r>
              <a:rPr lang="en-US" dirty="0"/>
              <a:t>its wide meaning it is used merely by way of synecdoche, signifying anything that Jesus preached, including even His very poignant preaching of the </a:t>
            </a:r>
            <a:r>
              <a:rPr lang="en-US" dirty="0" smtClean="0"/>
              <a:t>Law.”</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6. Which other Bible term can be understood in two senses? Which is its </a:t>
            </a:r>
            <a:r>
              <a:rPr lang="en-US" sz="2800" i="1" dirty="0" smtClean="0"/>
              <a:t>proper </a:t>
            </a:r>
            <a:r>
              <a:rPr lang="en-US" sz="2800" dirty="0" smtClean="0"/>
              <a:t>sense? (</a:t>
            </a:r>
            <a:r>
              <a:rPr lang="en-US" sz="2800" dirty="0" err="1" smtClean="0"/>
              <a:t>pg</a:t>
            </a:r>
            <a:r>
              <a:rPr lang="en-US" sz="2800" dirty="0" smtClean="0"/>
              <a:t> 278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9</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572</TotalTime>
  <Words>1176</Words>
  <Application>Microsoft Office PowerPoint</Application>
  <PresentationFormat>On-screen Show (4:3)</PresentationFormat>
  <Paragraphs>94</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The Proper Distinction Between Law and Gospel  by CFW Walther</vt:lpstr>
      <vt:lpstr>Review: </vt:lpstr>
      <vt:lpstr>1. A strong, Christian faith is a requisite in a Lutheran pastor. But what must he have in addition to faith? (pg 275 top.)</vt:lpstr>
      <vt:lpstr>2. What does Walther say was a common problem among believing theologians “of the modern type”? (pg 275 bottom.)</vt:lpstr>
      <vt:lpstr>3. Some preachers try to convert people by always “presenting matters in a manner that is pleasing.” What are they like? (pg 276 top.)</vt:lpstr>
      <vt:lpstr> Thesis XV </vt:lpstr>
      <vt:lpstr>4. In what two senses is the word “repentance” used in the Bible? Which is the first sense? (pg 277 bottom.)</vt:lpstr>
      <vt:lpstr>5. Which is the second? (pg 278 top.)</vt:lpstr>
      <vt:lpstr>6. Which other Bible term can be understood in two senses? Which is its proper sense? (pg 278 middle.)</vt:lpstr>
      <vt:lpstr>7. In which sense do our Lutheran confessions use the term “Gospel”? (pg 279 middle.)</vt:lpstr>
      <vt:lpstr>8. In regards to this matter, when does a commingling of Law and Gospel take place? (pg 279 middle.)</vt:lpstr>
      <vt:lpstr>9. Walther points out that it can be very harmful for a preacher of God’s Word to use wrong or inadequate terms. However, does that in itself make the preacher a heretic? (pg 280 bottom.)</vt:lpstr>
      <vt:lpstr>10. Walther justly criticizes John Agricola, an “antinomian.” Which terrible statement did he make concerning what the Gospel of Christ teaches? (pg 281 top.)</vt:lpstr>
      <vt:lpstr>11. There were similar false teachers who followed Philip Melanchthon and said that the Gospel, in its narrow sense, proclaims God’s wrath. Who was the worst of these? (pg 281 bottom.)</vt:lpstr>
      <vt:lpstr>12. According to Cruciger, which teaching of Scripture “shows us the worst sins”? (pg 282 top.)</vt:lpstr>
      <vt:lpstr>13. Cruciger thought that he had proven his point when he said that it is the Gospel that reproves the sin of unbelief. How does Walther answer this? (pg 282 middle.)</vt:lpstr>
      <vt:lpstr>14. What fact must you “rivet on your mind” in order to be able to answer the antinomians (those who say the Law has no application in a Christian’s life)? (pg 282 bottom.)</vt:lpstr>
      <vt:lpstr>15. In what manner must the preacher never present the Gospel? (pg 283 top.)</vt:lpstr>
      <vt:lpstr>16. Walther emphasizes that the Gospel is not “a preaching of repentance or reproof.” What is it? (pg 283 middle.)</vt:lpstr>
      <vt:lpstr>17. Consequently, it is absolutely vital, when reading the Scriptures, to be able to tell…what? (pg 284 middle.)</vt:lpstr>
    </vt:vector>
  </TitlesOfParts>
  <Company>Ascension Lutheran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C.F.W. Walther</dc:title>
  <dc:creator>Rev. Paul Naumann</dc:creator>
  <cp:lastModifiedBy>paul naumann</cp:lastModifiedBy>
  <cp:revision>45</cp:revision>
  <dcterms:created xsi:type="dcterms:W3CDTF">2011-01-18T19:12:19Z</dcterms:created>
  <dcterms:modified xsi:type="dcterms:W3CDTF">2019-04-07T15:13:19Z</dcterms:modified>
</cp:coreProperties>
</file>