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24"/>
  </p:notesMasterIdLst>
  <p:handoutMasterIdLst>
    <p:handoutMasterId r:id="rId25"/>
  </p:handoutMasterIdLst>
  <p:sldIdLst>
    <p:sldId id="256" r:id="rId2"/>
    <p:sldId id="258" r:id="rId3"/>
    <p:sldId id="343" r:id="rId4"/>
    <p:sldId id="344" r:id="rId5"/>
    <p:sldId id="345" r:id="rId6"/>
    <p:sldId id="363" r:id="rId7"/>
    <p:sldId id="348" r:id="rId8"/>
    <p:sldId id="349" r:id="rId9"/>
    <p:sldId id="350" r:id="rId10"/>
    <p:sldId id="351" r:id="rId11"/>
    <p:sldId id="352" r:id="rId12"/>
    <p:sldId id="353" r:id="rId13"/>
    <p:sldId id="354" r:id="rId14"/>
    <p:sldId id="355" r:id="rId15"/>
    <p:sldId id="356" r:id="rId16"/>
    <p:sldId id="357" r:id="rId17"/>
    <p:sldId id="358" r:id="rId18"/>
    <p:sldId id="359" r:id="rId19"/>
    <p:sldId id="360" r:id="rId20"/>
    <p:sldId id="361" r:id="rId21"/>
    <p:sldId id="362" r:id="rId22"/>
    <p:sldId id="336"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065" autoAdjust="0"/>
  </p:normalViewPr>
  <p:slideViewPr>
    <p:cSldViewPr>
      <p:cViewPr varScale="1">
        <p:scale>
          <a:sx n="64" d="100"/>
          <a:sy n="64" d="100"/>
        </p:scale>
        <p:origin x="-1340" y="-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Twenty-seventh evening lecture</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7A38AFB-0D96-49C3-908E-D79A2E4F9F4F}" type="datetimeFigureOut">
              <a:rPr lang="en-US" smtClean="0"/>
              <a:t>4/7/2019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A2B6C6D-0446-46BB-A71B-88A0A7909F4C}" type="slidenum">
              <a:rPr lang="en-US" smtClean="0"/>
              <a:t>‹#›</a:t>
            </a:fld>
            <a:endParaRPr lang="en-US"/>
          </a:p>
        </p:txBody>
      </p:sp>
    </p:spTree>
    <p:extLst>
      <p:ext uri="{BB962C8B-B14F-4D97-AF65-F5344CB8AC3E}">
        <p14:creationId xmlns:p14="http://schemas.microsoft.com/office/powerpoint/2010/main" val="183904137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Twenty-seventh evening lecture</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C5A1C84-0999-4544-9EC5-8852EFC644E3}" type="datetimeFigureOut">
              <a:rPr lang="en-US" smtClean="0"/>
              <a:pPr/>
              <a:t>4/7/2019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C7F3135-E9EB-4B09-9F56-DA11EB9B5EED}" type="slidenum">
              <a:rPr lang="en-US" smtClean="0"/>
              <a:pPr/>
              <a:t>‹#›</a:t>
            </a:fld>
            <a:endParaRPr lang="en-US"/>
          </a:p>
        </p:txBody>
      </p:sp>
    </p:spTree>
    <p:extLst>
      <p:ext uri="{BB962C8B-B14F-4D97-AF65-F5344CB8AC3E}">
        <p14:creationId xmlns:p14="http://schemas.microsoft.com/office/powerpoint/2010/main" val="1320993244"/>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n.wikipedia.org/wiki/Lutheran_Church_-_Missouri_Synod"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en.wikipedia.org/wiki/Christian_theology" TargetMode="Externa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7F3135-E9EB-4B09-9F56-DA11EB9B5EED}" type="slidenum">
              <a:rPr lang="en-US" smtClean="0"/>
              <a:pPr/>
              <a:t>1</a:t>
            </a:fld>
            <a:endParaRPr lang="en-US"/>
          </a:p>
        </p:txBody>
      </p:sp>
      <p:sp>
        <p:nvSpPr>
          <p:cNvPr id="5" name="Header Placeholder 4"/>
          <p:cNvSpPr>
            <a:spLocks noGrp="1"/>
          </p:cNvSpPr>
          <p:nvPr>
            <p:ph type="hdr" sz="quarter" idx="11"/>
          </p:nvPr>
        </p:nvSpPr>
        <p:spPr/>
        <p:txBody>
          <a:bodyPr/>
          <a:lstStyle/>
          <a:p>
            <a:r>
              <a:rPr lang="en-US" smtClean="0"/>
              <a:t>Twenty-seventh evening lecture</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7F3135-E9EB-4B09-9F56-DA11EB9B5EED}" type="slidenum">
              <a:rPr lang="en-US" smtClean="0"/>
              <a:pPr/>
              <a:t>11</a:t>
            </a:fld>
            <a:endParaRPr lang="en-US"/>
          </a:p>
        </p:txBody>
      </p:sp>
      <p:sp>
        <p:nvSpPr>
          <p:cNvPr id="5" name="Header Placeholder 4"/>
          <p:cNvSpPr>
            <a:spLocks noGrp="1"/>
          </p:cNvSpPr>
          <p:nvPr>
            <p:ph type="hdr" sz="quarter" idx="11"/>
          </p:nvPr>
        </p:nvSpPr>
        <p:spPr/>
        <p:txBody>
          <a:bodyPr/>
          <a:lstStyle/>
          <a:p>
            <a:r>
              <a:rPr lang="en-US" smtClean="0"/>
              <a:t>Twenty-seventh evening lecture</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7F3135-E9EB-4B09-9F56-DA11EB9B5EED}" type="slidenum">
              <a:rPr lang="en-US" smtClean="0"/>
              <a:pPr/>
              <a:t>12</a:t>
            </a:fld>
            <a:endParaRPr lang="en-US"/>
          </a:p>
        </p:txBody>
      </p:sp>
      <p:sp>
        <p:nvSpPr>
          <p:cNvPr id="5" name="Header Placeholder 4"/>
          <p:cNvSpPr>
            <a:spLocks noGrp="1"/>
          </p:cNvSpPr>
          <p:nvPr>
            <p:ph type="hdr" sz="quarter" idx="11"/>
          </p:nvPr>
        </p:nvSpPr>
        <p:spPr/>
        <p:txBody>
          <a:bodyPr/>
          <a:lstStyle/>
          <a:p>
            <a:r>
              <a:rPr lang="en-US" smtClean="0"/>
              <a:t>Twenty-seventh evening lecture</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7F3135-E9EB-4B09-9F56-DA11EB9B5EED}" type="slidenum">
              <a:rPr lang="en-US" smtClean="0"/>
              <a:pPr/>
              <a:t>13</a:t>
            </a:fld>
            <a:endParaRPr lang="en-US"/>
          </a:p>
        </p:txBody>
      </p:sp>
      <p:sp>
        <p:nvSpPr>
          <p:cNvPr id="5" name="Header Placeholder 4"/>
          <p:cNvSpPr>
            <a:spLocks noGrp="1"/>
          </p:cNvSpPr>
          <p:nvPr>
            <p:ph type="hdr" sz="quarter" idx="11"/>
          </p:nvPr>
        </p:nvSpPr>
        <p:spPr/>
        <p:txBody>
          <a:bodyPr/>
          <a:lstStyle/>
          <a:p>
            <a:r>
              <a:rPr lang="en-US" smtClean="0"/>
              <a:t>Twenty-seventh evening lecture</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7F3135-E9EB-4B09-9F56-DA11EB9B5EED}" type="slidenum">
              <a:rPr lang="en-US" smtClean="0"/>
              <a:pPr/>
              <a:t>14</a:t>
            </a:fld>
            <a:endParaRPr lang="en-US"/>
          </a:p>
        </p:txBody>
      </p:sp>
      <p:sp>
        <p:nvSpPr>
          <p:cNvPr id="5" name="Header Placeholder 4"/>
          <p:cNvSpPr>
            <a:spLocks noGrp="1"/>
          </p:cNvSpPr>
          <p:nvPr>
            <p:ph type="hdr" sz="quarter" idx="11"/>
          </p:nvPr>
        </p:nvSpPr>
        <p:spPr/>
        <p:txBody>
          <a:bodyPr/>
          <a:lstStyle/>
          <a:p>
            <a:r>
              <a:rPr lang="en-US" smtClean="0"/>
              <a:t>Twenty-seventh evening lecture</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7F3135-E9EB-4B09-9F56-DA11EB9B5EED}" type="slidenum">
              <a:rPr lang="en-US" smtClean="0"/>
              <a:pPr/>
              <a:t>15</a:t>
            </a:fld>
            <a:endParaRPr lang="en-US"/>
          </a:p>
        </p:txBody>
      </p:sp>
      <p:sp>
        <p:nvSpPr>
          <p:cNvPr id="5" name="Header Placeholder 4"/>
          <p:cNvSpPr>
            <a:spLocks noGrp="1"/>
          </p:cNvSpPr>
          <p:nvPr>
            <p:ph type="hdr" sz="quarter" idx="11"/>
          </p:nvPr>
        </p:nvSpPr>
        <p:spPr/>
        <p:txBody>
          <a:bodyPr/>
          <a:lstStyle/>
          <a:p>
            <a:r>
              <a:rPr lang="en-US" smtClean="0"/>
              <a:t>Twenty-seventh evening lecture</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7F3135-E9EB-4B09-9F56-DA11EB9B5EED}" type="slidenum">
              <a:rPr lang="en-US" smtClean="0"/>
              <a:pPr/>
              <a:t>16</a:t>
            </a:fld>
            <a:endParaRPr lang="en-US"/>
          </a:p>
        </p:txBody>
      </p:sp>
      <p:sp>
        <p:nvSpPr>
          <p:cNvPr id="5" name="Header Placeholder 4"/>
          <p:cNvSpPr>
            <a:spLocks noGrp="1"/>
          </p:cNvSpPr>
          <p:nvPr>
            <p:ph type="hdr" sz="quarter" idx="11"/>
          </p:nvPr>
        </p:nvSpPr>
        <p:spPr/>
        <p:txBody>
          <a:bodyPr/>
          <a:lstStyle/>
          <a:p>
            <a:r>
              <a:rPr lang="en-US" smtClean="0"/>
              <a:t>Twenty-seventh evening lecture</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7F3135-E9EB-4B09-9F56-DA11EB9B5EED}" type="slidenum">
              <a:rPr lang="en-US" smtClean="0"/>
              <a:pPr/>
              <a:t>17</a:t>
            </a:fld>
            <a:endParaRPr lang="en-US"/>
          </a:p>
        </p:txBody>
      </p:sp>
      <p:sp>
        <p:nvSpPr>
          <p:cNvPr id="5" name="Header Placeholder 4"/>
          <p:cNvSpPr>
            <a:spLocks noGrp="1"/>
          </p:cNvSpPr>
          <p:nvPr>
            <p:ph type="hdr" sz="quarter" idx="11"/>
          </p:nvPr>
        </p:nvSpPr>
        <p:spPr/>
        <p:txBody>
          <a:bodyPr/>
          <a:lstStyle/>
          <a:p>
            <a:r>
              <a:rPr lang="en-US" smtClean="0"/>
              <a:t>Twenty-seventh evening lecture</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7F3135-E9EB-4B09-9F56-DA11EB9B5EED}" type="slidenum">
              <a:rPr lang="en-US" smtClean="0"/>
              <a:pPr/>
              <a:t>18</a:t>
            </a:fld>
            <a:endParaRPr lang="en-US"/>
          </a:p>
        </p:txBody>
      </p:sp>
      <p:sp>
        <p:nvSpPr>
          <p:cNvPr id="5" name="Header Placeholder 4"/>
          <p:cNvSpPr>
            <a:spLocks noGrp="1"/>
          </p:cNvSpPr>
          <p:nvPr>
            <p:ph type="hdr" sz="quarter" idx="11"/>
          </p:nvPr>
        </p:nvSpPr>
        <p:spPr/>
        <p:txBody>
          <a:bodyPr/>
          <a:lstStyle/>
          <a:p>
            <a:r>
              <a:rPr lang="en-US" smtClean="0"/>
              <a:t>Twenty-seventh evening lecture</a:t>
            </a:r>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7F3135-E9EB-4B09-9F56-DA11EB9B5EED}" type="slidenum">
              <a:rPr lang="en-US" smtClean="0"/>
              <a:pPr/>
              <a:t>19</a:t>
            </a:fld>
            <a:endParaRPr lang="en-US"/>
          </a:p>
        </p:txBody>
      </p:sp>
      <p:sp>
        <p:nvSpPr>
          <p:cNvPr id="5" name="Header Placeholder 4"/>
          <p:cNvSpPr>
            <a:spLocks noGrp="1"/>
          </p:cNvSpPr>
          <p:nvPr>
            <p:ph type="hdr" sz="quarter" idx="11"/>
          </p:nvPr>
        </p:nvSpPr>
        <p:spPr/>
        <p:txBody>
          <a:bodyPr/>
          <a:lstStyle/>
          <a:p>
            <a:r>
              <a:rPr lang="en-US" smtClean="0"/>
              <a:t>Twenty-seventh evening lecture</a:t>
            </a:r>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7F3135-E9EB-4B09-9F56-DA11EB9B5EED}" type="slidenum">
              <a:rPr lang="en-US" smtClean="0"/>
              <a:pPr/>
              <a:t>20</a:t>
            </a:fld>
            <a:endParaRPr lang="en-US"/>
          </a:p>
        </p:txBody>
      </p:sp>
      <p:sp>
        <p:nvSpPr>
          <p:cNvPr id="5" name="Header Placeholder 4"/>
          <p:cNvSpPr>
            <a:spLocks noGrp="1"/>
          </p:cNvSpPr>
          <p:nvPr>
            <p:ph type="hdr" sz="quarter" idx="11"/>
          </p:nvPr>
        </p:nvSpPr>
        <p:spPr/>
        <p:txBody>
          <a:bodyPr/>
          <a:lstStyle/>
          <a:p>
            <a:r>
              <a:rPr lang="en-US" smtClean="0"/>
              <a:t>Twenty-seventh evening lecture</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was the first President of the </a:t>
            </a:r>
            <a:r>
              <a:rPr lang="en-US" dirty="0">
                <a:hlinkClick r:id="rId3" tooltip="Lutheran Church - Missouri Synod"/>
              </a:rPr>
              <a:t>Lutheran Church - Missouri Synod</a:t>
            </a:r>
            <a:r>
              <a:rPr lang="en-US" dirty="0"/>
              <a:t> and its most influential </a:t>
            </a:r>
            <a:r>
              <a:rPr lang="en-US" dirty="0">
                <a:hlinkClick r:id="rId4" tooltip="Christian theology"/>
              </a:rPr>
              <a:t>theologian</a:t>
            </a:r>
            <a:r>
              <a:rPr lang="en-US" dirty="0"/>
              <a:t>.</a:t>
            </a:r>
          </a:p>
        </p:txBody>
      </p:sp>
      <p:sp>
        <p:nvSpPr>
          <p:cNvPr id="4" name="Slide Number Placeholder 3"/>
          <p:cNvSpPr>
            <a:spLocks noGrp="1"/>
          </p:cNvSpPr>
          <p:nvPr>
            <p:ph type="sldNum" sz="quarter" idx="10"/>
          </p:nvPr>
        </p:nvSpPr>
        <p:spPr/>
        <p:txBody>
          <a:bodyPr/>
          <a:lstStyle/>
          <a:p>
            <a:fld id="{2C7F3135-E9EB-4B09-9F56-DA11EB9B5EED}" type="slidenum">
              <a:rPr lang="en-US" smtClean="0"/>
              <a:pPr/>
              <a:t>2</a:t>
            </a:fld>
            <a:endParaRPr lang="en-US"/>
          </a:p>
        </p:txBody>
      </p:sp>
      <p:sp>
        <p:nvSpPr>
          <p:cNvPr id="5" name="Header Placeholder 4"/>
          <p:cNvSpPr>
            <a:spLocks noGrp="1"/>
          </p:cNvSpPr>
          <p:nvPr>
            <p:ph type="hdr" sz="quarter" idx="11"/>
          </p:nvPr>
        </p:nvSpPr>
        <p:spPr/>
        <p:txBody>
          <a:bodyPr/>
          <a:lstStyle/>
          <a:p>
            <a:r>
              <a:rPr lang="en-US" smtClean="0"/>
              <a:t>Twenty-seventh evening lecture</a:t>
            </a:r>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7F3135-E9EB-4B09-9F56-DA11EB9B5EED}" type="slidenum">
              <a:rPr lang="en-US" smtClean="0"/>
              <a:pPr/>
              <a:t>21</a:t>
            </a:fld>
            <a:endParaRPr lang="en-US"/>
          </a:p>
        </p:txBody>
      </p:sp>
      <p:sp>
        <p:nvSpPr>
          <p:cNvPr id="5" name="Header Placeholder 4"/>
          <p:cNvSpPr>
            <a:spLocks noGrp="1"/>
          </p:cNvSpPr>
          <p:nvPr>
            <p:ph type="hdr" sz="quarter" idx="11"/>
          </p:nvPr>
        </p:nvSpPr>
        <p:spPr/>
        <p:txBody>
          <a:bodyPr/>
          <a:lstStyle/>
          <a:p>
            <a:r>
              <a:rPr lang="en-US" smtClean="0"/>
              <a:t>Twenty-seventh evening lecture</a:t>
            </a: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7F3135-E9EB-4B09-9F56-DA11EB9B5EED}" type="slidenum">
              <a:rPr lang="en-US" smtClean="0"/>
              <a:pPr/>
              <a:t>22</a:t>
            </a:fld>
            <a:endParaRPr lang="en-US"/>
          </a:p>
        </p:txBody>
      </p:sp>
      <p:sp>
        <p:nvSpPr>
          <p:cNvPr id="5" name="Header Placeholder 4"/>
          <p:cNvSpPr>
            <a:spLocks noGrp="1"/>
          </p:cNvSpPr>
          <p:nvPr>
            <p:ph type="hdr" sz="quarter" idx="11"/>
          </p:nvPr>
        </p:nvSpPr>
        <p:spPr/>
        <p:txBody>
          <a:bodyPr/>
          <a:lstStyle/>
          <a:p>
            <a:r>
              <a:rPr lang="en-US" smtClean="0"/>
              <a:t>Twenty-seventh evening lecture</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7F3135-E9EB-4B09-9F56-DA11EB9B5EED}" type="slidenum">
              <a:rPr lang="en-US" smtClean="0"/>
              <a:pPr/>
              <a:t>3</a:t>
            </a:fld>
            <a:endParaRPr lang="en-US"/>
          </a:p>
        </p:txBody>
      </p:sp>
      <p:sp>
        <p:nvSpPr>
          <p:cNvPr id="5" name="Header Placeholder 4"/>
          <p:cNvSpPr>
            <a:spLocks noGrp="1"/>
          </p:cNvSpPr>
          <p:nvPr>
            <p:ph type="hdr" sz="quarter" idx="11"/>
          </p:nvPr>
        </p:nvSpPr>
        <p:spPr/>
        <p:txBody>
          <a:bodyPr/>
          <a:lstStyle/>
          <a:p>
            <a:r>
              <a:rPr lang="en-US" smtClean="0"/>
              <a:t>Twenty-seventh evening lecture</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7F3135-E9EB-4B09-9F56-DA11EB9B5EED}" type="slidenum">
              <a:rPr lang="en-US" smtClean="0"/>
              <a:pPr/>
              <a:t>4</a:t>
            </a:fld>
            <a:endParaRPr lang="en-US"/>
          </a:p>
        </p:txBody>
      </p:sp>
      <p:sp>
        <p:nvSpPr>
          <p:cNvPr id="5" name="Header Placeholder 4"/>
          <p:cNvSpPr>
            <a:spLocks noGrp="1"/>
          </p:cNvSpPr>
          <p:nvPr>
            <p:ph type="hdr" sz="quarter" idx="11"/>
          </p:nvPr>
        </p:nvSpPr>
        <p:spPr/>
        <p:txBody>
          <a:bodyPr/>
          <a:lstStyle/>
          <a:p>
            <a:r>
              <a:rPr lang="en-US" smtClean="0"/>
              <a:t>Twenty-seventh evening lecture</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7F3135-E9EB-4B09-9F56-DA11EB9B5EED}" type="slidenum">
              <a:rPr lang="en-US" smtClean="0"/>
              <a:pPr/>
              <a:t>5</a:t>
            </a:fld>
            <a:endParaRPr lang="en-US"/>
          </a:p>
        </p:txBody>
      </p:sp>
      <p:sp>
        <p:nvSpPr>
          <p:cNvPr id="5" name="Header Placeholder 4"/>
          <p:cNvSpPr>
            <a:spLocks noGrp="1"/>
          </p:cNvSpPr>
          <p:nvPr>
            <p:ph type="hdr" sz="quarter" idx="11"/>
          </p:nvPr>
        </p:nvSpPr>
        <p:spPr/>
        <p:txBody>
          <a:bodyPr/>
          <a:lstStyle/>
          <a:p>
            <a:r>
              <a:rPr lang="en-US" smtClean="0"/>
              <a:t>Twenty-seventh evening lecture</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7F3135-E9EB-4B09-9F56-DA11EB9B5EED}" type="slidenum">
              <a:rPr lang="en-US" smtClean="0"/>
              <a:pPr/>
              <a:t>7</a:t>
            </a:fld>
            <a:endParaRPr lang="en-US"/>
          </a:p>
        </p:txBody>
      </p:sp>
      <p:sp>
        <p:nvSpPr>
          <p:cNvPr id="5" name="Header Placeholder 4"/>
          <p:cNvSpPr>
            <a:spLocks noGrp="1"/>
          </p:cNvSpPr>
          <p:nvPr>
            <p:ph type="hdr" sz="quarter" idx="11"/>
          </p:nvPr>
        </p:nvSpPr>
        <p:spPr/>
        <p:txBody>
          <a:bodyPr/>
          <a:lstStyle/>
          <a:p>
            <a:r>
              <a:rPr lang="en-US" smtClean="0"/>
              <a:t>Twenty-seventh evening lecture</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7F3135-E9EB-4B09-9F56-DA11EB9B5EED}" type="slidenum">
              <a:rPr lang="en-US" smtClean="0"/>
              <a:pPr/>
              <a:t>8</a:t>
            </a:fld>
            <a:endParaRPr lang="en-US"/>
          </a:p>
        </p:txBody>
      </p:sp>
      <p:sp>
        <p:nvSpPr>
          <p:cNvPr id="5" name="Header Placeholder 4"/>
          <p:cNvSpPr>
            <a:spLocks noGrp="1"/>
          </p:cNvSpPr>
          <p:nvPr>
            <p:ph type="hdr" sz="quarter" idx="11"/>
          </p:nvPr>
        </p:nvSpPr>
        <p:spPr/>
        <p:txBody>
          <a:bodyPr/>
          <a:lstStyle/>
          <a:p>
            <a:r>
              <a:rPr lang="en-US" smtClean="0"/>
              <a:t>Twenty-seventh evening lecture</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7F3135-E9EB-4B09-9F56-DA11EB9B5EED}" type="slidenum">
              <a:rPr lang="en-US" smtClean="0"/>
              <a:pPr/>
              <a:t>9</a:t>
            </a:fld>
            <a:endParaRPr lang="en-US"/>
          </a:p>
        </p:txBody>
      </p:sp>
      <p:sp>
        <p:nvSpPr>
          <p:cNvPr id="5" name="Header Placeholder 4"/>
          <p:cNvSpPr>
            <a:spLocks noGrp="1"/>
          </p:cNvSpPr>
          <p:nvPr>
            <p:ph type="hdr" sz="quarter" idx="11"/>
          </p:nvPr>
        </p:nvSpPr>
        <p:spPr/>
        <p:txBody>
          <a:bodyPr/>
          <a:lstStyle/>
          <a:p>
            <a:r>
              <a:rPr lang="en-US" smtClean="0"/>
              <a:t>Twenty-seventh evening lecture</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7F3135-E9EB-4B09-9F56-DA11EB9B5EED}" type="slidenum">
              <a:rPr lang="en-US" smtClean="0"/>
              <a:pPr/>
              <a:t>10</a:t>
            </a:fld>
            <a:endParaRPr lang="en-US"/>
          </a:p>
        </p:txBody>
      </p:sp>
      <p:sp>
        <p:nvSpPr>
          <p:cNvPr id="5" name="Header Placeholder 4"/>
          <p:cNvSpPr>
            <a:spLocks noGrp="1"/>
          </p:cNvSpPr>
          <p:nvPr>
            <p:ph type="hdr" sz="quarter" idx="11"/>
          </p:nvPr>
        </p:nvSpPr>
        <p:spPr/>
        <p:txBody>
          <a:bodyPr/>
          <a:lstStyle/>
          <a:p>
            <a:r>
              <a:rPr lang="en-US" smtClean="0"/>
              <a:t>Twenty-seventh evening lecture</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4A42ABA-8554-4B98-8331-1C74EEBAE7AC}" type="datetime1">
              <a:rPr lang="en-US" smtClean="0"/>
              <a:pPr/>
              <a:t>4/7/2019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5EF05A6-58C6-4900-AE51-7F5642C477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F6FBBB-C30C-4121-B036-D8E6DA918D7B}" type="datetime1">
              <a:rPr lang="en-US" smtClean="0"/>
              <a:pPr/>
              <a:t>4/7/2019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EF05A6-58C6-4900-AE51-7F5642C477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68DDBB-FA7E-47D7-A218-DFF7B409E715}" type="datetime1">
              <a:rPr lang="en-US" smtClean="0"/>
              <a:pPr/>
              <a:t>4/7/2019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EF05A6-58C6-4900-AE51-7F5642C477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2AA055-711B-4052-B771-A6C6685D01B8}" type="datetime1">
              <a:rPr lang="en-US" smtClean="0"/>
              <a:pPr/>
              <a:t>4/7/2019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EF05A6-58C6-4900-AE51-7F5642C4771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531AAF1-158F-44B7-85B4-561E2EDBF88C}" type="datetime1">
              <a:rPr lang="en-US" smtClean="0"/>
              <a:pPr/>
              <a:t>4/7/2019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EF05A6-58C6-4900-AE51-7F5642C4771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8CB94C8-8C27-4B84-8955-50748EBAAEBE}" type="datetime1">
              <a:rPr lang="en-US" smtClean="0"/>
              <a:pPr/>
              <a:t>4/7/2019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5EF05A6-58C6-4900-AE51-7F5642C4771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763DFDA-0694-4968-8B48-6C321019BB15}" type="datetime1">
              <a:rPr lang="en-US" smtClean="0"/>
              <a:pPr/>
              <a:t>4/7/2019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5EF05A6-58C6-4900-AE51-7F5642C4771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726AAA2-1413-40A7-B579-FF79832E8076}" type="datetime1">
              <a:rPr lang="en-US" smtClean="0"/>
              <a:pPr/>
              <a:t>4/7/2019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5EF05A6-58C6-4900-AE51-7F5642C4771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1DCDF90-C428-454F-A400-5E2041BBB5D4}" type="datetime1">
              <a:rPr lang="en-US" smtClean="0"/>
              <a:pPr/>
              <a:t>4/7/2019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5EF05A6-58C6-4900-AE51-7F5642C477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BB90C14-0E83-4E0B-81C4-1DAD9F6BE710}" type="datetime1">
              <a:rPr lang="en-US" smtClean="0"/>
              <a:pPr/>
              <a:t>4/7/2019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5EF05A6-58C6-4900-AE51-7F5642C4771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BD0A519-1E57-4382-9DFB-5E440AAF8225}" type="datetime1">
              <a:rPr lang="en-US" smtClean="0"/>
              <a:pPr/>
              <a:t>4/7/2019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5EF05A6-58C6-4900-AE51-7F5642C4771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03ABCD3-76D1-4A74-9960-52665CFCEF31}" type="datetime1">
              <a:rPr lang="en-US" smtClean="0"/>
              <a:pPr/>
              <a:t>4/7/2019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5EF05A6-58C6-4900-AE51-7F5642C477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6600" y="304800"/>
            <a:ext cx="5334000" cy="1600200"/>
          </a:xfrm>
        </p:spPr>
        <p:txBody>
          <a:bodyPr anchor="t" anchorCtr="0">
            <a:normAutofit/>
          </a:bodyPr>
          <a:lstStyle/>
          <a:p>
            <a:r>
              <a:rPr lang="en-US" sz="2400" dirty="0" smtClean="0"/>
              <a:t>The Proper Distinction Between </a:t>
            </a:r>
            <a:r>
              <a:rPr lang="en-US" dirty="0" smtClean="0"/>
              <a:t>Law and Gospel </a:t>
            </a:r>
            <a:br>
              <a:rPr lang="en-US" dirty="0" smtClean="0"/>
            </a:br>
            <a:r>
              <a:rPr lang="en-US" sz="2400" dirty="0" smtClean="0"/>
              <a:t>by CFW Walther</a:t>
            </a:r>
            <a:endParaRPr lang="en-US" dirty="0"/>
          </a:p>
        </p:txBody>
      </p:sp>
      <p:sp>
        <p:nvSpPr>
          <p:cNvPr id="3" name="Subtitle 2"/>
          <p:cNvSpPr>
            <a:spLocks noGrp="1"/>
          </p:cNvSpPr>
          <p:nvPr>
            <p:ph type="subTitle" idx="1"/>
          </p:nvPr>
        </p:nvSpPr>
        <p:spPr>
          <a:xfrm>
            <a:off x="3048000" y="2590800"/>
            <a:ext cx="5791200" cy="1828800"/>
          </a:xfrm>
        </p:spPr>
        <p:txBody>
          <a:bodyPr>
            <a:noAutofit/>
          </a:bodyPr>
          <a:lstStyle/>
          <a:p>
            <a:pPr algn="ctr"/>
            <a:r>
              <a:rPr lang="en-US" sz="4000" b="1" dirty="0" smtClean="0">
                <a:latin typeface="Colonna MT" pitchFamily="82" charset="0"/>
              </a:rPr>
              <a:t>~ The Twenty-Seventh ~</a:t>
            </a:r>
          </a:p>
          <a:p>
            <a:pPr algn="ctr"/>
            <a:r>
              <a:rPr lang="en-US" sz="4000" b="1" dirty="0" smtClean="0">
                <a:latin typeface="Colonna MT" pitchFamily="82" charset="0"/>
              </a:rPr>
              <a:t>Evening Lecture</a:t>
            </a:r>
            <a:endParaRPr lang="en-US" sz="4000" b="1" dirty="0">
              <a:latin typeface="Colonna MT" pitchFamily="82" charset="0"/>
            </a:endParaRPr>
          </a:p>
        </p:txBody>
      </p:sp>
      <p:pic>
        <p:nvPicPr>
          <p:cNvPr id="26626" name="Picture 2" descr="http://t3.gstatic.com/images?q=tbn:ANd9GcRF32i1MzlFIalMEm7lqy85sTJUhmj7xdW_KSybDQftb4Z34pYPSg"/>
          <p:cNvPicPr>
            <a:picLocks noChangeAspect="1" noChangeArrowheads="1"/>
          </p:cNvPicPr>
          <p:nvPr/>
        </p:nvPicPr>
        <p:blipFill>
          <a:blip r:embed="rId3" cstate="print"/>
          <a:srcRect/>
          <a:stretch>
            <a:fillRect/>
          </a:stretch>
        </p:blipFill>
        <p:spPr bwMode="auto">
          <a:xfrm>
            <a:off x="228600" y="228600"/>
            <a:ext cx="2590800" cy="336672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09800"/>
            <a:ext cx="8229600" cy="3581401"/>
          </a:xfrm>
          <a:gradFill>
            <a:gsLst>
              <a:gs pos="0">
                <a:schemeClr val="accent1">
                  <a:tint val="62000"/>
                  <a:satMod val="180000"/>
                </a:schemeClr>
              </a:gs>
              <a:gs pos="65000">
                <a:schemeClr val="accent1">
                  <a:tint val="32000"/>
                  <a:satMod val="250000"/>
                </a:schemeClr>
              </a:gs>
              <a:gs pos="100000">
                <a:schemeClr val="accent1">
                  <a:tint val="23000"/>
                  <a:satMod val="300000"/>
                </a:schemeClr>
              </a:gs>
            </a:gsLst>
          </a:gradFill>
          <a:effectLst>
            <a:outerShdw blurRad="304800" dist="1524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tIns="182880" rIns="91440" anchor="ctr" anchorCtr="0">
            <a:normAutofit/>
          </a:bodyPr>
          <a:lstStyle/>
          <a:p>
            <a:r>
              <a:rPr lang="en-US" dirty="0" smtClean="0"/>
              <a:t>"...</a:t>
            </a:r>
            <a:r>
              <a:rPr lang="en-US" dirty="0"/>
              <a:t> To accept the grace of God as soon as it is offered to me, to take comfort in it, to thank God for it, and not to be so insolent as to try to achieve by one’s own effort what the Father in heaven is offering by grace</a:t>
            </a:r>
            <a:r>
              <a:rPr lang="en-US" dirty="0" smtClean="0"/>
              <a:t>."</a:t>
            </a:r>
            <a:endParaRPr lang="en-US" dirty="0"/>
          </a:p>
        </p:txBody>
      </p:sp>
      <p:sp>
        <p:nvSpPr>
          <p:cNvPr id="3" name="Title 2"/>
          <p:cNvSpPr>
            <a:spLocks noGrp="1"/>
          </p:cNvSpPr>
          <p:nvPr>
            <p:ph type="title"/>
          </p:nvPr>
        </p:nvSpPr>
        <p:spPr>
          <a:xfrm>
            <a:off x="457200" y="274638"/>
            <a:ext cx="8229600" cy="1706562"/>
          </a:xfrm>
        </p:spPr>
        <p:txBody>
          <a:bodyPr anchor="ctr" anchorCtr="0">
            <a:normAutofit/>
          </a:bodyPr>
          <a:lstStyle/>
          <a:p>
            <a:r>
              <a:rPr lang="en-US" sz="2800" dirty="0" smtClean="0"/>
              <a:t>7. According to Luther, what is “the </a:t>
            </a:r>
            <a:r>
              <a:rPr lang="en-US" sz="2800" dirty="0" err="1" smtClean="0"/>
              <a:t>sublimest</a:t>
            </a:r>
            <a:r>
              <a:rPr lang="en-US" sz="2800" dirty="0" smtClean="0"/>
              <a:t> way of fulfilling the First </a:t>
            </a:r>
            <a:r>
              <a:rPr lang="en-US" sz="2800" dirty="0"/>
              <a:t>C</a:t>
            </a:r>
            <a:r>
              <a:rPr lang="en-US" sz="2800" dirty="0" smtClean="0"/>
              <a:t>ommandment”? (</a:t>
            </a:r>
            <a:r>
              <a:rPr lang="en-US" sz="2800" dirty="0" err="1" smtClean="0"/>
              <a:t>pg</a:t>
            </a:r>
            <a:r>
              <a:rPr lang="en-US" sz="2800" dirty="0" smtClean="0"/>
              <a:t> 288 middle.)</a:t>
            </a:r>
            <a:endParaRPr lang="en-US" sz="2800" dirty="0"/>
          </a:p>
        </p:txBody>
      </p:sp>
      <p:sp>
        <p:nvSpPr>
          <p:cNvPr id="4" name="Slide Number Placeholder 3"/>
          <p:cNvSpPr>
            <a:spLocks noGrp="1"/>
          </p:cNvSpPr>
          <p:nvPr>
            <p:ph type="sldNum" sz="quarter" idx="12"/>
          </p:nvPr>
        </p:nvSpPr>
        <p:spPr/>
        <p:txBody>
          <a:bodyPr/>
          <a:lstStyle/>
          <a:p>
            <a:fld id="{85EF05A6-58C6-4900-AE51-7F5642C47714}" type="slidenum">
              <a:rPr lang="en-US" smtClean="0"/>
              <a:pPr/>
              <a:t>10</a:t>
            </a:fld>
            <a:endParaRPr lang="en-US"/>
          </a:p>
        </p:txBody>
      </p:sp>
    </p:spTree>
    <p:extLst>
      <p:ext uri="{BB962C8B-B14F-4D97-AF65-F5344CB8AC3E}">
        <p14:creationId xmlns:p14="http://schemas.microsoft.com/office/powerpoint/2010/main" val="255582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09800"/>
            <a:ext cx="8229600" cy="3581401"/>
          </a:xfrm>
          <a:gradFill>
            <a:gsLst>
              <a:gs pos="0">
                <a:schemeClr val="accent1">
                  <a:tint val="62000"/>
                  <a:satMod val="180000"/>
                </a:schemeClr>
              </a:gs>
              <a:gs pos="65000">
                <a:schemeClr val="accent1">
                  <a:tint val="32000"/>
                  <a:satMod val="250000"/>
                </a:schemeClr>
              </a:gs>
              <a:gs pos="100000">
                <a:schemeClr val="accent1">
                  <a:tint val="23000"/>
                  <a:satMod val="300000"/>
                </a:schemeClr>
              </a:gs>
            </a:gsLst>
          </a:gradFill>
          <a:effectLst>
            <a:outerShdw blurRad="304800" dist="1524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tIns="182880" rIns="91440" anchor="ctr" anchorCtr="0">
            <a:normAutofit fontScale="85000" lnSpcReduction="10000"/>
          </a:bodyPr>
          <a:lstStyle/>
          <a:p>
            <a:r>
              <a:rPr lang="en-US" dirty="0" smtClean="0"/>
              <a:t>"...</a:t>
            </a:r>
            <a:r>
              <a:rPr lang="en-US" dirty="0"/>
              <a:t> a testament, by which a dying person disposes of his goods and orders them to be distributed among his appointed heirs after his death</a:t>
            </a:r>
            <a:r>
              <a:rPr lang="en-US" dirty="0" smtClean="0"/>
              <a:t>.“</a:t>
            </a:r>
          </a:p>
          <a:p>
            <a:r>
              <a:rPr lang="en-US" dirty="0" smtClean="0"/>
              <a:t>“</a:t>
            </a:r>
            <a:r>
              <a:rPr lang="en-US" dirty="0"/>
              <a:t>Christ, prior to His death, has given command and directions to proclaim this Gospel throughout the world after His death, therewith bestowing upon believers, as their possession, all His goods, to wit, His life, by which He has swallowed up death, His righteousness, by which He has wiped out </a:t>
            </a:r>
            <a:r>
              <a:rPr lang="en-US" dirty="0" smtClean="0"/>
              <a:t>sin.”</a:t>
            </a:r>
            <a:endParaRPr lang="en-US" dirty="0"/>
          </a:p>
        </p:txBody>
      </p:sp>
      <p:sp>
        <p:nvSpPr>
          <p:cNvPr id="3" name="Title 2"/>
          <p:cNvSpPr>
            <a:spLocks noGrp="1"/>
          </p:cNvSpPr>
          <p:nvPr>
            <p:ph type="title"/>
          </p:nvPr>
        </p:nvSpPr>
        <p:spPr>
          <a:xfrm>
            <a:off x="457200" y="274638"/>
            <a:ext cx="8229600" cy="1706562"/>
          </a:xfrm>
        </p:spPr>
        <p:txBody>
          <a:bodyPr anchor="ctr" anchorCtr="0">
            <a:normAutofit/>
          </a:bodyPr>
          <a:lstStyle/>
          <a:p>
            <a:r>
              <a:rPr lang="en-US" sz="2800" dirty="0" smtClean="0"/>
              <a:t>8. Why is the term “New Testament” a good synonym for the Gospel? What is a “testament”? (</a:t>
            </a:r>
            <a:r>
              <a:rPr lang="en-US" sz="2800" dirty="0" err="1" smtClean="0"/>
              <a:t>pg</a:t>
            </a:r>
            <a:r>
              <a:rPr lang="en-US" sz="2800" dirty="0" smtClean="0"/>
              <a:t> 289 top.)</a:t>
            </a:r>
            <a:endParaRPr lang="en-US" sz="2800" dirty="0"/>
          </a:p>
        </p:txBody>
      </p:sp>
      <p:sp>
        <p:nvSpPr>
          <p:cNvPr id="4" name="Slide Number Placeholder 3"/>
          <p:cNvSpPr>
            <a:spLocks noGrp="1"/>
          </p:cNvSpPr>
          <p:nvPr>
            <p:ph type="sldNum" sz="quarter" idx="12"/>
          </p:nvPr>
        </p:nvSpPr>
        <p:spPr/>
        <p:txBody>
          <a:bodyPr/>
          <a:lstStyle/>
          <a:p>
            <a:fld id="{85EF05A6-58C6-4900-AE51-7F5642C47714}" type="slidenum">
              <a:rPr lang="en-US" smtClean="0"/>
              <a:pPr/>
              <a:t>11</a:t>
            </a:fld>
            <a:endParaRPr lang="en-US"/>
          </a:p>
        </p:txBody>
      </p:sp>
    </p:spTree>
    <p:extLst>
      <p:ext uri="{BB962C8B-B14F-4D97-AF65-F5344CB8AC3E}">
        <p14:creationId xmlns:p14="http://schemas.microsoft.com/office/powerpoint/2010/main" val="255582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09800"/>
            <a:ext cx="8229600" cy="3581401"/>
          </a:xfrm>
          <a:gradFill>
            <a:gsLst>
              <a:gs pos="0">
                <a:schemeClr val="accent1">
                  <a:tint val="62000"/>
                  <a:satMod val="180000"/>
                </a:schemeClr>
              </a:gs>
              <a:gs pos="65000">
                <a:schemeClr val="accent1">
                  <a:tint val="32000"/>
                  <a:satMod val="250000"/>
                </a:schemeClr>
              </a:gs>
              <a:gs pos="100000">
                <a:schemeClr val="accent1">
                  <a:tint val="23000"/>
                  <a:satMod val="300000"/>
                </a:schemeClr>
              </a:gs>
            </a:gsLst>
          </a:gradFill>
          <a:effectLst>
            <a:outerShdw blurRad="304800" dist="1524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tIns="182880" rIns="91440" anchor="ctr" anchorCtr="0">
            <a:normAutofit/>
          </a:bodyPr>
          <a:lstStyle/>
          <a:p>
            <a:r>
              <a:rPr lang="en-US" dirty="0" smtClean="0"/>
              <a:t>"...</a:t>
            </a:r>
            <a:r>
              <a:rPr lang="en-US" dirty="0"/>
              <a:t> preaching concerning Christ, the Son </a:t>
            </a:r>
            <a:r>
              <a:rPr lang="en-US" dirty="0" smtClean="0"/>
              <a:t>of </a:t>
            </a:r>
            <a:r>
              <a:rPr lang="en-US" dirty="0"/>
              <a:t>God and David’s Son, true God and man, who by His death and resurrection has overcome sin, death, and hell for all those who believe in </a:t>
            </a:r>
            <a:r>
              <a:rPr lang="en-US" dirty="0" smtClean="0"/>
              <a:t>Him."</a:t>
            </a:r>
            <a:endParaRPr lang="en-US" dirty="0"/>
          </a:p>
        </p:txBody>
      </p:sp>
      <p:sp>
        <p:nvSpPr>
          <p:cNvPr id="3" name="Title 2"/>
          <p:cNvSpPr>
            <a:spLocks noGrp="1"/>
          </p:cNvSpPr>
          <p:nvPr>
            <p:ph type="title"/>
          </p:nvPr>
        </p:nvSpPr>
        <p:spPr>
          <a:xfrm>
            <a:off x="457200" y="274638"/>
            <a:ext cx="8229600" cy="1706562"/>
          </a:xfrm>
        </p:spPr>
        <p:txBody>
          <a:bodyPr anchor="ctr" anchorCtr="0">
            <a:normAutofit/>
          </a:bodyPr>
          <a:lstStyle/>
          <a:p>
            <a:r>
              <a:rPr lang="en-US" sz="2800" dirty="0" smtClean="0"/>
              <a:t>9. Complete the sentence: “The Gospel, then, is nothing else than…” (</a:t>
            </a:r>
            <a:r>
              <a:rPr lang="en-US" sz="2800" dirty="0" err="1" smtClean="0"/>
              <a:t>pg</a:t>
            </a:r>
            <a:r>
              <a:rPr lang="en-US" sz="2800" dirty="0" smtClean="0"/>
              <a:t> 289 middle.)</a:t>
            </a:r>
            <a:endParaRPr lang="en-US" sz="2800" dirty="0"/>
          </a:p>
        </p:txBody>
      </p:sp>
      <p:sp>
        <p:nvSpPr>
          <p:cNvPr id="4" name="Slide Number Placeholder 3"/>
          <p:cNvSpPr>
            <a:spLocks noGrp="1"/>
          </p:cNvSpPr>
          <p:nvPr>
            <p:ph type="sldNum" sz="quarter" idx="12"/>
          </p:nvPr>
        </p:nvSpPr>
        <p:spPr/>
        <p:txBody>
          <a:bodyPr/>
          <a:lstStyle/>
          <a:p>
            <a:fld id="{85EF05A6-58C6-4900-AE51-7F5642C47714}" type="slidenum">
              <a:rPr lang="en-US" smtClean="0"/>
              <a:pPr/>
              <a:t>12</a:t>
            </a:fld>
            <a:endParaRPr lang="en-US"/>
          </a:p>
        </p:txBody>
      </p:sp>
    </p:spTree>
    <p:extLst>
      <p:ext uri="{BB962C8B-B14F-4D97-AF65-F5344CB8AC3E}">
        <p14:creationId xmlns:p14="http://schemas.microsoft.com/office/powerpoint/2010/main" val="255582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09800"/>
            <a:ext cx="8229600" cy="3581401"/>
          </a:xfrm>
          <a:gradFill>
            <a:gsLst>
              <a:gs pos="0">
                <a:schemeClr val="accent1">
                  <a:tint val="62000"/>
                  <a:satMod val="180000"/>
                </a:schemeClr>
              </a:gs>
              <a:gs pos="65000">
                <a:schemeClr val="accent1">
                  <a:tint val="32000"/>
                  <a:satMod val="250000"/>
                </a:schemeClr>
              </a:gs>
              <a:gs pos="100000">
                <a:schemeClr val="accent1">
                  <a:tint val="23000"/>
                  <a:satMod val="300000"/>
                </a:schemeClr>
              </a:gs>
            </a:gsLst>
          </a:gradFill>
          <a:effectLst>
            <a:outerShdw blurRad="304800" dist="1524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tIns="182880" rIns="91440" anchor="ctr" anchorCtr="0">
            <a:normAutofit/>
          </a:bodyPr>
          <a:lstStyle/>
          <a:p>
            <a:r>
              <a:rPr lang="en-US" dirty="0" smtClean="0"/>
              <a:t>"...See</a:t>
            </a:r>
            <a:r>
              <a:rPr lang="en-US" dirty="0"/>
              <a:t>, then, that you do not make Christ a new Moses or His Gospel a book of </a:t>
            </a:r>
            <a:r>
              <a:rPr lang="en-US" dirty="0" smtClean="0"/>
              <a:t>Law </a:t>
            </a:r>
            <a:r>
              <a:rPr lang="en-US" dirty="0"/>
              <a:t>or instruction</a:t>
            </a:r>
            <a:r>
              <a:rPr lang="en-US" dirty="0" smtClean="0"/>
              <a:t>."</a:t>
            </a:r>
            <a:endParaRPr lang="en-US" dirty="0"/>
          </a:p>
        </p:txBody>
      </p:sp>
      <p:sp>
        <p:nvSpPr>
          <p:cNvPr id="3" name="Title 2"/>
          <p:cNvSpPr>
            <a:spLocks noGrp="1"/>
          </p:cNvSpPr>
          <p:nvPr>
            <p:ph type="title"/>
          </p:nvPr>
        </p:nvSpPr>
        <p:spPr>
          <a:xfrm>
            <a:off x="457200" y="274638"/>
            <a:ext cx="8229600" cy="1706562"/>
          </a:xfrm>
        </p:spPr>
        <p:txBody>
          <a:bodyPr anchor="ctr" anchorCtr="0">
            <a:normAutofit/>
          </a:bodyPr>
          <a:lstStyle/>
          <a:p>
            <a:r>
              <a:rPr lang="en-US" sz="2800" dirty="0" smtClean="0"/>
              <a:t>10. Luther says, “see then that you do not make Christ a…” A </a:t>
            </a:r>
            <a:r>
              <a:rPr lang="en-US" sz="2800" i="1" dirty="0" smtClean="0"/>
              <a:t>what?</a:t>
            </a:r>
            <a:r>
              <a:rPr lang="en-US" sz="2800" dirty="0" smtClean="0"/>
              <a:t> (</a:t>
            </a:r>
            <a:r>
              <a:rPr lang="en-US" sz="2800" dirty="0" err="1" smtClean="0"/>
              <a:t>pg</a:t>
            </a:r>
            <a:r>
              <a:rPr lang="en-US" sz="2800" dirty="0" smtClean="0"/>
              <a:t> 289 bottom.)</a:t>
            </a:r>
            <a:endParaRPr lang="en-US" sz="2800" dirty="0"/>
          </a:p>
        </p:txBody>
      </p:sp>
      <p:sp>
        <p:nvSpPr>
          <p:cNvPr id="4" name="Slide Number Placeholder 3"/>
          <p:cNvSpPr>
            <a:spLocks noGrp="1"/>
          </p:cNvSpPr>
          <p:nvPr>
            <p:ph type="sldNum" sz="quarter" idx="12"/>
          </p:nvPr>
        </p:nvSpPr>
        <p:spPr/>
        <p:txBody>
          <a:bodyPr/>
          <a:lstStyle/>
          <a:p>
            <a:fld id="{85EF05A6-58C6-4900-AE51-7F5642C47714}" type="slidenum">
              <a:rPr lang="en-US" smtClean="0"/>
              <a:pPr/>
              <a:t>13</a:t>
            </a:fld>
            <a:endParaRPr lang="en-US"/>
          </a:p>
        </p:txBody>
      </p:sp>
    </p:spTree>
    <p:extLst>
      <p:ext uri="{BB962C8B-B14F-4D97-AF65-F5344CB8AC3E}">
        <p14:creationId xmlns:p14="http://schemas.microsoft.com/office/powerpoint/2010/main" val="255582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09800"/>
            <a:ext cx="8229600" cy="3581401"/>
          </a:xfrm>
          <a:gradFill>
            <a:gsLst>
              <a:gs pos="0">
                <a:schemeClr val="accent1">
                  <a:tint val="62000"/>
                  <a:satMod val="180000"/>
                </a:schemeClr>
              </a:gs>
              <a:gs pos="65000">
                <a:schemeClr val="accent1">
                  <a:tint val="32000"/>
                  <a:satMod val="250000"/>
                </a:schemeClr>
              </a:gs>
              <a:gs pos="100000">
                <a:schemeClr val="accent1">
                  <a:tint val="23000"/>
                  <a:satMod val="300000"/>
                </a:schemeClr>
              </a:gs>
            </a:gsLst>
          </a:gradFill>
          <a:effectLst>
            <a:outerShdw blurRad="304800" dist="1524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tIns="182880" rIns="91440" anchor="ctr" anchorCtr="0">
            <a:normAutofit/>
          </a:bodyPr>
          <a:lstStyle/>
          <a:p>
            <a:r>
              <a:rPr lang="en-US" dirty="0" smtClean="0"/>
              <a:t>"...</a:t>
            </a:r>
            <a:r>
              <a:rPr lang="en-US" dirty="0"/>
              <a:t>  the term </a:t>
            </a:r>
            <a:r>
              <a:rPr lang="en-US" i="1" dirty="0"/>
              <a:t>Gospel</a:t>
            </a:r>
            <a:r>
              <a:rPr lang="en-US" dirty="0"/>
              <a:t> is never used in the place of the Law; nor will you find in all the Scriptures a passage in which the term Law can be substituted for the Gospel in the strict </a:t>
            </a:r>
            <a:r>
              <a:rPr lang="en-US" dirty="0" smtClean="0"/>
              <a:t>sense."</a:t>
            </a:r>
            <a:endParaRPr lang="en-US" dirty="0"/>
          </a:p>
        </p:txBody>
      </p:sp>
      <p:sp>
        <p:nvSpPr>
          <p:cNvPr id="3" name="Title 2"/>
          <p:cNvSpPr>
            <a:spLocks noGrp="1"/>
          </p:cNvSpPr>
          <p:nvPr>
            <p:ph type="title"/>
          </p:nvPr>
        </p:nvSpPr>
        <p:spPr>
          <a:xfrm>
            <a:off x="457200" y="274638"/>
            <a:ext cx="8229600" cy="1706562"/>
          </a:xfrm>
        </p:spPr>
        <p:txBody>
          <a:bodyPr anchor="ctr" anchorCtr="0">
            <a:normAutofit fontScale="90000"/>
          </a:bodyPr>
          <a:lstStyle/>
          <a:p>
            <a:r>
              <a:rPr lang="en-US" sz="2800" dirty="0" smtClean="0"/>
              <a:t>11. </a:t>
            </a:r>
            <a:r>
              <a:rPr lang="en-US" sz="2800" dirty="0" smtClean="0"/>
              <a:t>Sometimes</a:t>
            </a:r>
            <a:r>
              <a:rPr lang="en-US" sz="2800" dirty="0" smtClean="0"/>
              <a:t>, Walther notes, you will see the term Law used to encompass both Law and Gospel. But what will you never see? (</a:t>
            </a:r>
            <a:r>
              <a:rPr lang="en-US" sz="2800" dirty="0" err="1" smtClean="0"/>
              <a:t>pg</a:t>
            </a:r>
            <a:r>
              <a:rPr lang="en-US" sz="2800" dirty="0" smtClean="0"/>
              <a:t> 290 bottom.)</a:t>
            </a:r>
            <a:endParaRPr lang="en-US" sz="2800" dirty="0"/>
          </a:p>
        </p:txBody>
      </p:sp>
      <p:sp>
        <p:nvSpPr>
          <p:cNvPr id="4" name="Slide Number Placeholder 3"/>
          <p:cNvSpPr>
            <a:spLocks noGrp="1"/>
          </p:cNvSpPr>
          <p:nvPr>
            <p:ph type="sldNum" sz="quarter" idx="12"/>
          </p:nvPr>
        </p:nvSpPr>
        <p:spPr/>
        <p:txBody>
          <a:bodyPr/>
          <a:lstStyle/>
          <a:p>
            <a:fld id="{85EF05A6-58C6-4900-AE51-7F5642C47714}" type="slidenum">
              <a:rPr lang="en-US" smtClean="0"/>
              <a:pPr/>
              <a:t>14</a:t>
            </a:fld>
            <a:endParaRPr lang="en-US"/>
          </a:p>
        </p:txBody>
      </p:sp>
    </p:spTree>
    <p:extLst>
      <p:ext uri="{BB962C8B-B14F-4D97-AF65-F5344CB8AC3E}">
        <p14:creationId xmlns:p14="http://schemas.microsoft.com/office/powerpoint/2010/main" val="255582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09800"/>
            <a:ext cx="8229600" cy="3581401"/>
          </a:xfrm>
          <a:gradFill>
            <a:gsLst>
              <a:gs pos="0">
                <a:schemeClr val="accent1">
                  <a:tint val="62000"/>
                  <a:satMod val="180000"/>
                </a:schemeClr>
              </a:gs>
              <a:gs pos="65000">
                <a:schemeClr val="accent1">
                  <a:tint val="32000"/>
                  <a:satMod val="250000"/>
                </a:schemeClr>
              </a:gs>
              <a:gs pos="100000">
                <a:schemeClr val="accent1">
                  <a:tint val="23000"/>
                  <a:satMod val="300000"/>
                </a:schemeClr>
              </a:gs>
            </a:gsLst>
          </a:gradFill>
          <a:effectLst>
            <a:outerShdw blurRad="304800" dist="1524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tIns="182880" rIns="91440" anchor="ctr" anchorCtr="0">
            <a:normAutofit/>
          </a:bodyPr>
          <a:lstStyle/>
          <a:p>
            <a:r>
              <a:rPr lang="en-US" dirty="0"/>
              <a:t>The person approaching the God of the Law must be righteous; the person approaching the reconciling God on Golgotha may come just as he is. Yea, he is welcome for the very reason that he is a sinner, if he will but come.</a:t>
            </a:r>
          </a:p>
        </p:txBody>
      </p:sp>
      <p:sp>
        <p:nvSpPr>
          <p:cNvPr id="3" name="Title 2"/>
          <p:cNvSpPr>
            <a:spLocks noGrp="1"/>
          </p:cNvSpPr>
          <p:nvPr>
            <p:ph type="title"/>
          </p:nvPr>
        </p:nvSpPr>
        <p:spPr>
          <a:xfrm>
            <a:off x="457200" y="274638"/>
            <a:ext cx="8229600" cy="1706562"/>
          </a:xfrm>
        </p:spPr>
        <p:txBody>
          <a:bodyPr anchor="ctr" anchorCtr="0">
            <a:normAutofit fontScale="90000"/>
          </a:bodyPr>
          <a:lstStyle/>
          <a:p>
            <a:r>
              <a:rPr lang="en-US" sz="2800" dirty="0" smtClean="0"/>
              <a:t>12. </a:t>
            </a:r>
            <a:r>
              <a:rPr lang="en-US" sz="2800" dirty="0" smtClean="0"/>
              <a:t>“The </a:t>
            </a:r>
            <a:r>
              <a:rPr lang="en-US" sz="2800" dirty="0" smtClean="0"/>
              <a:t>person </a:t>
            </a:r>
            <a:r>
              <a:rPr lang="en-US" sz="2800" smtClean="0"/>
              <a:t>approaching the God </a:t>
            </a:r>
            <a:r>
              <a:rPr lang="en-US" sz="2800" dirty="0" smtClean="0"/>
              <a:t>of the Law must be ___________; the person approaching the reconciling God on Golgotha may come __________.” (</a:t>
            </a:r>
            <a:r>
              <a:rPr lang="en-US" sz="2800" dirty="0" err="1" smtClean="0"/>
              <a:t>pg</a:t>
            </a:r>
            <a:r>
              <a:rPr lang="en-US" sz="2800" dirty="0" smtClean="0"/>
              <a:t> 291 top.)</a:t>
            </a:r>
            <a:endParaRPr lang="en-US" sz="2800" dirty="0"/>
          </a:p>
        </p:txBody>
      </p:sp>
      <p:sp>
        <p:nvSpPr>
          <p:cNvPr id="4" name="Slide Number Placeholder 3"/>
          <p:cNvSpPr>
            <a:spLocks noGrp="1"/>
          </p:cNvSpPr>
          <p:nvPr>
            <p:ph type="sldNum" sz="quarter" idx="12"/>
          </p:nvPr>
        </p:nvSpPr>
        <p:spPr/>
        <p:txBody>
          <a:bodyPr/>
          <a:lstStyle/>
          <a:p>
            <a:fld id="{85EF05A6-58C6-4900-AE51-7F5642C47714}" type="slidenum">
              <a:rPr lang="en-US" smtClean="0"/>
              <a:pPr/>
              <a:t>15</a:t>
            </a:fld>
            <a:endParaRPr lang="en-US"/>
          </a:p>
        </p:txBody>
      </p:sp>
    </p:spTree>
    <p:extLst>
      <p:ext uri="{BB962C8B-B14F-4D97-AF65-F5344CB8AC3E}">
        <p14:creationId xmlns:p14="http://schemas.microsoft.com/office/powerpoint/2010/main" val="255582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09800"/>
            <a:ext cx="8229600" cy="3581401"/>
          </a:xfrm>
          <a:gradFill>
            <a:gsLst>
              <a:gs pos="0">
                <a:schemeClr val="accent1">
                  <a:tint val="62000"/>
                  <a:satMod val="180000"/>
                </a:schemeClr>
              </a:gs>
              <a:gs pos="65000">
                <a:schemeClr val="accent1">
                  <a:tint val="32000"/>
                  <a:satMod val="250000"/>
                </a:schemeClr>
              </a:gs>
              <a:gs pos="100000">
                <a:schemeClr val="accent1">
                  <a:tint val="23000"/>
                  <a:satMod val="300000"/>
                </a:schemeClr>
              </a:gs>
            </a:gsLst>
          </a:gradFill>
          <a:effectLst>
            <a:outerShdw blurRad="304800" dist="1524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tIns="182880" rIns="91440" anchor="ctr" anchorCtr="0">
            <a:normAutofit/>
          </a:bodyPr>
          <a:lstStyle/>
          <a:p>
            <a:r>
              <a:rPr lang="en-US" dirty="0" smtClean="0"/>
              <a:t>…the </a:t>
            </a:r>
            <a:r>
              <a:rPr lang="en-US" dirty="0"/>
              <a:t>fact that he knows: “I was redeemed; I was reconciled to God; I was righteous; but because I would not believe it, I am now in this place of torment.”</a:t>
            </a:r>
          </a:p>
        </p:txBody>
      </p:sp>
      <p:sp>
        <p:nvSpPr>
          <p:cNvPr id="3" name="Title 2"/>
          <p:cNvSpPr>
            <a:spLocks noGrp="1"/>
          </p:cNvSpPr>
          <p:nvPr>
            <p:ph type="title"/>
          </p:nvPr>
        </p:nvSpPr>
        <p:spPr>
          <a:xfrm>
            <a:off x="457200" y="274638"/>
            <a:ext cx="8229600" cy="1706562"/>
          </a:xfrm>
        </p:spPr>
        <p:txBody>
          <a:bodyPr anchor="ctr" anchorCtr="0">
            <a:normAutofit/>
          </a:bodyPr>
          <a:lstStyle/>
          <a:p>
            <a:r>
              <a:rPr lang="en-US" sz="2800" dirty="0" smtClean="0"/>
              <a:t>13. What will be the chief torment of those condemned to eternity in hell? (</a:t>
            </a:r>
            <a:r>
              <a:rPr lang="en-US" sz="2800" dirty="0" err="1" smtClean="0"/>
              <a:t>pg</a:t>
            </a:r>
            <a:r>
              <a:rPr lang="en-US" sz="2800" dirty="0" smtClean="0"/>
              <a:t> 291 middle.)</a:t>
            </a:r>
            <a:endParaRPr lang="en-US" sz="2800" dirty="0"/>
          </a:p>
        </p:txBody>
      </p:sp>
      <p:sp>
        <p:nvSpPr>
          <p:cNvPr id="4" name="Slide Number Placeholder 3"/>
          <p:cNvSpPr>
            <a:spLocks noGrp="1"/>
          </p:cNvSpPr>
          <p:nvPr>
            <p:ph type="sldNum" sz="quarter" idx="12"/>
          </p:nvPr>
        </p:nvSpPr>
        <p:spPr/>
        <p:txBody>
          <a:bodyPr/>
          <a:lstStyle/>
          <a:p>
            <a:fld id="{85EF05A6-58C6-4900-AE51-7F5642C47714}" type="slidenum">
              <a:rPr lang="en-US" smtClean="0"/>
              <a:pPr/>
              <a:t>16</a:t>
            </a:fld>
            <a:endParaRPr lang="en-US"/>
          </a:p>
        </p:txBody>
      </p:sp>
    </p:spTree>
    <p:extLst>
      <p:ext uri="{BB962C8B-B14F-4D97-AF65-F5344CB8AC3E}">
        <p14:creationId xmlns:p14="http://schemas.microsoft.com/office/powerpoint/2010/main" val="255582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09800"/>
            <a:ext cx="8229600" cy="3581401"/>
          </a:xfrm>
          <a:gradFill>
            <a:gsLst>
              <a:gs pos="0">
                <a:schemeClr val="accent1">
                  <a:tint val="62000"/>
                  <a:satMod val="180000"/>
                </a:schemeClr>
              </a:gs>
              <a:gs pos="65000">
                <a:schemeClr val="accent1">
                  <a:tint val="32000"/>
                  <a:satMod val="250000"/>
                </a:schemeClr>
              </a:gs>
              <a:gs pos="100000">
                <a:schemeClr val="accent1">
                  <a:tint val="23000"/>
                  <a:satMod val="300000"/>
                </a:schemeClr>
              </a:gs>
            </a:gsLst>
          </a:gradFill>
          <a:effectLst>
            <a:outerShdw blurRad="304800" dist="1524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tIns="182880" rIns="91440" anchor="ctr" anchorCtr="0">
            <a:normAutofit/>
          </a:bodyPr>
          <a:lstStyle/>
          <a:p>
            <a:r>
              <a:rPr lang="en-US" dirty="0" smtClean="0"/>
              <a:t>"...</a:t>
            </a:r>
            <a:r>
              <a:rPr lang="en-US" dirty="0"/>
              <a:t> </a:t>
            </a:r>
            <a:r>
              <a:rPr lang="en-US" dirty="0" smtClean="0"/>
              <a:t>Luther correctly remarks that </a:t>
            </a:r>
            <a:r>
              <a:rPr lang="en-US" dirty="0"/>
              <a:t>the mere regarding of the Gospel as a truthful record is not justifying </a:t>
            </a:r>
            <a:r>
              <a:rPr lang="en-US" dirty="0" smtClean="0"/>
              <a:t>faith. A person must believe </a:t>
            </a:r>
            <a:r>
              <a:rPr lang="en-US" i="1" dirty="0" smtClean="0"/>
              <a:t>that </a:t>
            </a:r>
            <a:r>
              <a:rPr lang="en-US" i="1" dirty="0"/>
              <a:t>what the Gospel says concerns him.</a:t>
            </a:r>
            <a:r>
              <a:rPr lang="en-US" dirty="0" smtClean="0"/>
              <a:t>"</a:t>
            </a:r>
            <a:endParaRPr lang="en-US" dirty="0"/>
          </a:p>
        </p:txBody>
      </p:sp>
      <p:sp>
        <p:nvSpPr>
          <p:cNvPr id="3" name="Title 2"/>
          <p:cNvSpPr>
            <a:spLocks noGrp="1"/>
          </p:cNvSpPr>
          <p:nvPr>
            <p:ph type="title"/>
          </p:nvPr>
        </p:nvSpPr>
        <p:spPr>
          <a:xfrm>
            <a:off x="457200" y="274638"/>
            <a:ext cx="8229600" cy="1706562"/>
          </a:xfrm>
        </p:spPr>
        <p:txBody>
          <a:bodyPr anchor="ctr" anchorCtr="0">
            <a:normAutofit/>
          </a:bodyPr>
          <a:lstStyle/>
          <a:p>
            <a:r>
              <a:rPr lang="en-US" sz="2800" dirty="0" smtClean="0"/>
              <a:t>14. Is it enough merely to regard the Gospel as a truthful record? (</a:t>
            </a:r>
            <a:r>
              <a:rPr lang="en-US" sz="2800" dirty="0" err="1" smtClean="0"/>
              <a:t>pg</a:t>
            </a:r>
            <a:r>
              <a:rPr lang="en-US" sz="2800" dirty="0" smtClean="0"/>
              <a:t> 291 bottom)</a:t>
            </a:r>
            <a:endParaRPr lang="en-US" sz="2800" dirty="0"/>
          </a:p>
        </p:txBody>
      </p:sp>
      <p:sp>
        <p:nvSpPr>
          <p:cNvPr id="4" name="Slide Number Placeholder 3"/>
          <p:cNvSpPr>
            <a:spLocks noGrp="1"/>
          </p:cNvSpPr>
          <p:nvPr>
            <p:ph type="sldNum" sz="quarter" idx="12"/>
          </p:nvPr>
        </p:nvSpPr>
        <p:spPr/>
        <p:txBody>
          <a:bodyPr/>
          <a:lstStyle/>
          <a:p>
            <a:fld id="{85EF05A6-58C6-4900-AE51-7F5642C47714}" type="slidenum">
              <a:rPr lang="en-US" smtClean="0"/>
              <a:pPr/>
              <a:t>17</a:t>
            </a:fld>
            <a:endParaRPr lang="en-US"/>
          </a:p>
        </p:txBody>
      </p:sp>
    </p:spTree>
    <p:extLst>
      <p:ext uri="{BB962C8B-B14F-4D97-AF65-F5344CB8AC3E}">
        <p14:creationId xmlns:p14="http://schemas.microsoft.com/office/powerpoint/2010/main" val="255582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09800"/>
            <a:ext cx="8229600" cy="3581401"/>
          </a:xfrm>
          <a:gradFill>
            <a:gsLst>
              <a:gs pos="0">
                <a:schemeClr val="accent1">
                  <a:tint val="62000"/>
                  <a:satMod val="180000"/>
                </a:schemeClr>
              </a:gs>
              <a:gs pos="65000">
                <a:schemeClr val="accent1">
                  <a:tint val="32000"/>
                  <a:satMod val="250000"/>
                </a:schemeClr>
              </a:gs>
              <a:gs pos="100000">
                <a:schemeClr val="accent1">
                  <a:tint val="23000"/>
                  <a:satMod val="300000"/>
                </a:schemeClr>
              </a:gs>
            </a:gsLst>
          </a:gradFill>
          <a:effectLst>
            <a:outerShdw blurRad="304800" dist="1524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tIns="182880" rIns="91440" anchor="ctr" anchorCtr="0">
            <a:normAutofit fontScale="85000" lnSpcReduction="20000"/>
          </a:bodyPr>
          <a:lstStyle/>
          <a:p>
            <a:r>
              <a:rPr lang="en-US" dirty="0" smtClean="0"/>
              <a:t>"...</a:t>
            </a:r>
            <a:r>
              <a:rPr lang="en-US" dirty="0"/>
              <a:t> always to proclaim this glad message in your pulpit, so that your congregation will rejoice at having a pastor who is a true evangelist</a:t>
            </a:r>
            <a:r>
              <a:rPr lang="en-US" dirty="0" smtClean="0"/>
              <a:t>.“</a:t>
            </a:r>
          </a:p>
          <a:p>
            <a:r>
              <a:rPr lang="en-US" dirty="0" smtClean="0"/>
              <a:t>“</a:t>
            </a:r>
            <a:r>
              <a:rPr lang="en-US" dirty="0"/>
              <a:t>Do not follow your reason, which will tell you that by preaching the Gospel to them you will make your hearers secure. It is not so; on the contrary, when the grace and glory of the Gospel are truly held out to men, this rouses them, makes them joyful and therefore willing to do good works and, as it were, kindles a heavenly fire in their hearts. This effect is inevitable</a:t>
            </a:r>
            <a:r>
              <a:rPr lang="en-US" dirty="0" smtClean="0"/>
              <a:t>.”</a:t>
            </a:r>
            <a:endParaRPr lang="en-US" dirty="0"/>
          </a:p>
        </p:txBody>
      </p:sp>
      <p:sp>
        <p:nvSpPr>
          <p:cNvPr id="3" name="Title 2"/>
          <p:cNvSpPr>
            <a:spLocks noGrp="1"/>
          </p:cNvSpPr>
          <p:nvPr>
            <p:ph type="title"/>
          </p:nvPr>
        </p:nvSpPr>
        <p:spPr>
          <a:xfrm>
            <a:off x="457200" y="274638"/>
            <a:ext cx="8229600" cy="1706562"/>
          </a:xfrm>
        </p:spPr>
        <p:txBody>
          <a:bodyPr anchor="ctr" anchorCtr="0">
            <a:normAutofit/>
          </a:bodyPr>
          <a:lstStyle/>
          <a:p>
            <a:r>
              <a:rPr lang="en-US" sz="2800" dirty="0" smtClean="0"/>
              <a:t>15. What principle should a preacher adopt for all his activity in the congregation? (</a:t>
            </a:r>
            <a:r>
              <a:rPr lang="en-US" sz="2800" dirty="0" err="1" smtClean="0"/>
              <a:t>pg</a:t>
            </a:r>
            <a:r>
              <a:rPr lang="en-US" sz="2800" dirty="0" smtClean="0"/>
              <a:t> 292 top.)</a:t>
            </a:r>
            <a:endParaRPr lang="en-US" sz="2800" dirty="0"/>
          </a:p>
        </p:txBody>
      </p:sp>
      <p:sp>
        <p:nvSpPr>
          <p:cNvPr id="4" name="Slide Number Placeholder 3"/>
          <p:cNvSpPr>
            <a:spLocks noGrp="1"/>
          </p:cNvSpPr>
          <p:nvPr>
            <p:ph type="sldNum" sz="quarter" idx="12"/>
          </p:nvPr>
        </p:nvSpPr>
        <p:spPr/>
        <p:txBody>
          <a:bodyPr/>
          <a:lstStyle/>
          <a:p>
            <a:fld id="{85EF05A6-58C6-4900-AE51-7F5642C47714}" type="slidenum">
              <a:rPr lang="en-US" smtClean="0"/>
              <a:pPr/>
              <a:t>18</a:t>
            </a:fld>
            <a:endParaRPr lang="en-US"/>
          </a:p>
        </p:txBody>
      </p:sp>
    </p:spTree>
    <p:extLst>
      <p:ext uri="{BB962C8B-B14F-4D97-AF65-F5344CB8AC3E}">
        <p14:creationId xmlns:p14="http://schemas.microsoft.com/office/powerpoint/2010/main" val="255582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09800"/>
            <a:ext cx="8229600" cy="3581401"/>
          </a:xfrm>
          <a:gradFill>
            <a:gsLst>
              <a:gs pos="0">
                <a:schemeClr val="accent1">
                  <a:tint val="62000"/>
                  <a:satMod val="180000"/>
                </a:schemeClr>
              </a:gs>
              <a:gs pos="65000">
                <a:schemeClr val="accent1">
                  <a:tint val="32000"/>
                  <a:satMod val="250000"/>
                </a:schemeClr>
              </a:gs>
              <a:gs pos="100000">
                <a:schemeClr val="accent1">
                  <a:tint val="23000"/>
                  <a:satMod val="300000"/>
                </a:schemeClr>
              </a:gs>
            </a:gsLst>
          </a:gradFill>
          <a:effectLst>
            <a:outerShdw blurRad="304800" dist="1524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tIns="182880" rIns="91440" anchor="ctr" anchorCtr="0">
            <a:normAutofit/>
          </a:bodyPr>
          <a:lstStyle/>
          <a:p>
            <a:r>
              <a:rPr lang="en-US" dirty="0" smtClean="0"/>
              <a:t>"</a:t>
            </a:r>
            <a:r>
              <a:rPr lang="en-US" dirty="0"/>
              <a:t>Luther says the Gospel is not a </a:t>
            </a:r>
            <a:r>
              <a:rPr lang="en-US" dirty="0" smtClean="0"/>
              <a:t>Law-book</a:t>
            </a:r>
            <a:r>
              <a:rPr lang="en-US" dirty="0"/>
              <a:t>, not even a book of instruction, but a message of joy.</a:t>
            </a:r>
            <a:r>
              <a:rPr lang="en-US" dirty="0" smtClean="0"/>
              <a:t>"</a:t>
            </a:r>
            <a:endParaRPr lang="en-US" dirty="0"/>
          </a:p>
        </p:txBody>
      </p:sp>
      <p:sp>
        <p:nvSpPr>
          <p:cNvPr id="3" name="Title 2"/>
          <p:cNvSpPr>
            <a:spLocks noGrp="1"/>
          </p:cNvSpPr>
          <p:nvPr>
            <p:ph type="title"/>
          </p:nvPr>
        </p:nvSpPr>
        <p:spPr>
          <a:xfrm>
            <a:off x="457200" y="274638"/>
            <a:ext cx="8229600" cy="1706562"/>
          </a:xfrm>
        </p:spPr>
        <p:txBody>
          <a:bodyPr anchor="ctr" anchorCtr="0">
            <a:normAutofit/>
          </a:bodyPr>
          <a:lstStyle/>
          <a:p>
            <a:r>
              <a:rPr lang="en-US" sz="2800" dirty="0" smtClean="0"/>
              <a:t>16. Luther says that the Gospel is not a Law-book. What is it? (</a:t>
            </a:r>
            <a:r>
              <a:rPr lang="en-US" sz="2800" dirty="0" err="1" smtClean="0"/>
              <a:t>pg</a:t>
            </a:r>
            <a:r>
              <a:rPr lang="en-US" sz="2800" dirty="0" smtClean="0"/>
              <a:t> 292 middle.)</a:t>
            </a:r>
            <a:endParaRPr lang="en-US" sz="2800" dirty="0"/>
          </a:p>
        </p:txBody>
      </p:sp>
      <p:sp>
        <p:nvSpPr>
          <p:cNvPr id="4" name="Slide Number Placeholder 3"/>
          <p:cNvSpPr>
            <a:spLocks noGrp="1"/>
          </p:cNvSpPr>
          <p:nvPr>
            <p:ph type="sldNum" sz="quarter" idx="12"/>
          </p:nvPr>
        </p:nvSpPr>
        <p:spPr/>
        <p:txBody>
          <a:bodyPr/>
          <a:lstStyle/>
          <a:p>
            <a:fld id="{85EF05A6-58C6-4900-AE51-7F5642C47714}" type="slidenum">
              <a:rPr lang="en-US" smtClean="0"/>
              <a:pPr/>
              <a:t>19</a:t>
            </a:fld>
            <a:endParaRPr lang="en-US"/>
          </a:p>
        </p:txBody>
      </p:sp>
    </p:spTree>
    <p:extLst>
      <p:ext uri="{BB962C8B-B14F-4D97-AF65-F5344CB8AC3E}">
        <p14:creationId xmlns:p14="http://schemas.microsoft.com/office/powerpoint/2010/main" val="255582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5334000" cy="4525963"/>
          </a:xfrm>
        </p:spPr>
        <p:txBody>
          <a:bodyPr>
            <a:normAutofit/>
          </a:bodyPr>
          <a:lstStyle/>
          <a:p>
            <a:r>
              <a:rPr lang="en-US" dirty="0" smtClean="0"/>
              <a:t>Do the Lutheran confessions use the word “Gospel” in a wide or narrow sense?</a:t>
            </a:r>
          </a:p>
          <a:p>
            <a:r>
              <a:rPr lang="en-US" dirty="0" smtClean="0"/>
              <a:t>According to thesis 15, it is a confusion of Law and Gospel when the Gospel, in its narrow sense, is presented </a:t>
            </a:r>
            <a:r>
              <a:rPr lang="en-US" i="1" dirty="0" smtClean="0"/>
              <a:t>how?</a:t>
            </a:r>
          </a:p>
          <a:p>
            <a:r>
              <a:rPr lang="en-US" dirty="0" smtClean="0"/>
              <a:t>In what part of the Law are we commanded to believe?</a:t>
            </a:r>
            <a:endParaRPr lang="en-US" dirty="0"/>
          </a:p>
        </p:txBody>
      </p:sp>
      <p:sp>
        <p:nvSpPr>
          <p:cNvPr id="3" name="Title 2"/>
          <p:cNvSpPr>
            <a:spLocks noGrp="1"/>
          </p:cNvSpPr>
          <p:nvPr>
            <p:ph type="title"/>
          </p:nvPr>
        </p:nvSpPr>
        <p:spPr/>
        <p:txBody>
          <a:bodyPr/>
          <a:lstStyle/>
          <a:p>
            <a:r>
              <a:rPr lang="en-US" dirty="0" smtClean="0"/>
              <a:t>Review: </a:t>
            </a:r>
            <a:endParaRPr lang="en-US" dirty="0"/>
          </a:p>
        </p:txBody>
      </p:sp>
      <p:pic>
        <p:nvPicPr>
          <p:cNvPr id="5" name="Picture 4" descr="Walther_cfw_young (1).png"/>
          <p:cNvPicPr>
            <a:picLocks noChangeAspect="1"/>
          </p:cNvPicPr>
          <p:nvPr/>
        </p:nvPicPr>
        <p:blipFill>
          <a:blip r:embed="rId3" cstate="print"/>
          <a:stretch>
            <a:fillRect/>
          </a:stretch>
        </p:blipFill>
        <p:spPr>
          <a:xfrm>
            <a:off x="6019800" y="1371600"/>
            <a:ext cx="2794637" cy="3810868"/>
          </a:xfrm>
          <a:prstGeom prst="rect">
            <a:avLst/>
          </a:prstGeom>
        </p:spPr>
      </p:pic>
      <p:sp>
        <p:nvSpPr>
          <p:cNvPr id="6" name="Slide Number Placeholder 5"/>
          <p:cNvSpPr>
            <a:spLocks noGrp="1"/>
          </p:cNvSpPr>
          <p:nvPr>
            <p:ph type="sldNum" sz="quarter" idx="12"/>
          </p:nvPr>
        </p:nvSpPr>
        <p:spPr/>
        <p:txBody>
          <a:bodyPr/>
          <a:lstStyle/>
          <a:p>
            <a:fld id="{85EF05A6-58C6-4900-AE51-7F5642C47714}" type="slidenum">
              <a:rPr lang="en-US" smtClean="0"/>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09800"/>
            <a:ext cx="8229600" cy="3581401"/>
          </a:xfrm>
          <a:gradFill>
            <a:gsLst>
              <a:gs pos="0">
                <a:schemeClr val="accent1">
                  <a:tint val="62000"/>
                  <a:satMod val="180000"/>
                </a:schemeClr>
              </a:gs>
              <a:gs pos="65000">
                <a:schemeClr val="accent1">
                  <a:tint val="32000"/>
                  <a:satMod val="250000"/>
                </a:schemeClr>
              </a:gs>
              <a:gs pos="100000">
                <a:schemeClr val="accent1">
                  <a:tint val="23000"/>
                  <a:satMod val="300000"/>
                </a:schemeClr>
              </a:gs>
            </a:gsLst>
          </a:gradFill>
          <a:effectLst>
            <a:outerShdw blurRad="304800" dist="1524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tIns="182880" rIns="91440" anchor="ctr" anchorCtr="0">
            <a:normAutofit/>
          </a:bodyPr>
          <a:lstStyle/>
          <a:p>
            <a:r>
              <a:rPr lang="en-US" dirty="0" smtClean="0"/>
              <a:t>“…all </a:t>
            </a:r>
            <a:r>
              <a:rPr lang="en-US" dirty="0"/>
              <a:t>that the children of Israel had to do was to make use of their liberty. After the defeat of their leader the enemies had fled</a:t>
            </a:r>
            <a:r>
              <a:rPr lang="en-US" dirty="0" smtClean="0"/>
              <a:t>.“</a:t>
            </a:r>
          </a:p>
          <a:p>
            <a:r>
              <a:rPr lang="en-US" dirty="0" smtClean="0"/>
              <a:t>“</a:t>
            </a:r>
            <a:r>
              <a:rPr lang="en-US" dirty="0"/>
              <a:t>Christ has conquered our enemies and done everything to set us entirely free</a:t>
            </a:r>
            <a:r>
              <a:rPr lang="en-US" dirty="0" smtClean="0"/>
              <a:t>.”</a:t>
            </a:r>
            <a:endParaRPr lang="en-US" dirty="0"/>
          </a:p>
        </p:txBody>
      </p:sp>
      <p:sp>
        <p:nvSpPr>
          <p:cNvPr id="3" name="Title 2"/>
          <p:cNvSpPr>
            <a:spLocks noGrp="1"/>
          </p:cNvSpPr>
          <p:nvPr>
            <p:ph type="title"/>
          </p:nvPr>
        </p:nvSpPr>
        <p:spPr>
          <a:xfrm>
            <a:off x="457200" y="274638"/>
            <a:ext cx="8229600" cy="1706562"/>
          </a:xfrm>
        </p:spPr>
        <p:txBody>
          <a:bodyPr anchor="ctr" anchorCtr="0">
            <a:normAutofit/>
          </a:bodyPr>
          <a:lstStyle/>
          <a:p>
            <a:r>
              <a:rPr lang="en-US" sz="2800" dirty="0" smtClean="0"/>
              <a:t>17. When David had slain Goliath, what was left for the children of Israel to do? (</a:t>
            </a:r>
            <a:r>
              <a:rPr lang="en-US" sz="2800" dirty="0" err="1" smtClean="0"/>
              <a:t>pg</a:t>
            </a:r>
            <a:r>
              <a:rPr lang="en-US" sz="2800" dirty="0" smtClean="0"/>
              <a:t> 292 bottom.)</a:t>
            </a:r>
            <a:endParaRPr lang="en-US" sz="2800" dirty="0"/>
          </a:p>
        </p:txBody>
      </p:sp>
      <p:sp>
        <p:nvSpPr>
          <p:cNvPr id="4" name="Slide Number Placeholder 3"/>
          <p:cNvSpPr>
            <a:spLocks noGrp="1"/>
          </p:cNvSpPr>
          <p:nvPr>
            <p:ph type="sldNum" sz="quarter" idx="12"/>
          </p:nvPr>
        </p:nvSpPr>
        <p:spPr/>
        <p:txBody>
          <a:bodyPr/>
          <a:lstStyle/>
          <a:p>
            <a:fld id="{85EF05A6-58C6-4900-AE51-7F5642C47714}" type="slidenum">
              <a:rPr lang="en-US" smtClean="0"/>
              <a:pPr/>
              <a:t>20</a:t>
            </a:fld>
            <a:endParaRPr lang="en-US"/>
          </a:p>
        </p:txBody>
      </p:sp>
    </p:spTree>
    <p:extLst>
      <p:ext uri="{BB962C8B-B14F-4D97-AF65-F5344CB8AC3E}">
        <p14:creationId xmlns:p14="http://schemas.microsoft.com/office/powerpoint/2010/main" val="255582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09800"/>
            <a:ext cx="8229600" cy="3581401"/>
          </a:xfrm>
          <a:gradFill>
            <a:gsLst>
              <a:gs pos="0">
                <a:schemeClr val="accent1">
                  <a:tint val="62000"/>
                  <a:satMod val="180000"/>
                </a:schemeClr>
              </a:gs>
              <a:gs pos="65000">
                <a:schemeClr val="accent1">
                  <a:tint val="32000"/>
                  <a:satMod val="250000"/>
                </a:schemeClr>
              </a:gs>
              <a:gs pos="100000">
                <a:schemeClr val="accent1">
                  <a:tint val="23000"/>
                  <a:satMod val="300000"/>
                </a:schemeClr>
              </a:gs>
            </a:gsLst>
          </a:gradFill>
          <a:effectLst>
            <a:outerShdw blurRad="304800" dist="1524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tIns="182880" rIns="91440" anchor="ctr" anchorCtr="0">
            <a:normAutofit/>
          </a:bodyPr>
          <a:lstStyle/>
          <a:p>
            <a:r>
              <a:rPr lang="en-US" dirty="0" smtClean="0"/>
              <a:t>"...</a:t>
            </a:r>
            <a:r>
              <a:rPr lang="en-US" dirty="0"/>
              <a:t> Faith cannot be shut in. It is like a sea that can be tapped: it rushes irresistibly through any proper opening that is made for it</a:t>
            </a:r>
            <a:r>
              <a:rPr lang="en-US" dirty="0" smtClean="0"/>
              <a:t>.“</a:t>
            </a:r>
          </a:p>
          <a:p>
            <a:r>
              <a:rPr lang="en-US" dirty="0" smtClean="0"/>
              <a:t>“</a:t>
            </a:r>
            <a:r>
              <a:rPr lang="en-US" dirty="0"/>
              <a:t>A believer is ready to serve everybody wherever he can. He cannot but profess the Gospel before </a:t>
            </a:r>
            <a:r>
              <a:rPr lang="en-US" dirty="0" smtClean="0"/>
              <a:t>men.”</a:t>
            </a:r>
            <a:endParaRPr lang="en-US" dirty="0"/>
          </a:p>
        </p:txBody>
      </p:sp>
      <p:sp>
        <p:nvSpPr>
          <p:cNvPr id="3" name="Title 2"/>
          <p:cNvSpPr>
            <a:spLocks noGrp="1"/>
          </p:cNvSpPr>
          <p:nvPr>
            <p:ph type="title"/>
          </p:nvPr>
        </p:nvSpPr>
        <p:spPr>
          <a:xfrm>
            <a:off x="457200" y="274638"/>
            <a:ext cx="8229600" cy="1706562"/>
          </a:xfrm>
        </p:spPr>
        <p:txBody>
          <a:bodyPr anchor="ctr" anchorCtr="0">
            <a:normAutofit/>
          </a:bodyPr>
          <a:lstStyle/>
          <a:p>
            <a:r>
              <a:rPr lang="en-US" sz="2800" dirty="0" smtClean="0"/>
              <a:t>18. How is true Christian faith like the sea? (</a:t>
            </a:r>
            <a:r>
              <a:rPr lang="en-US" sz="2800" dirty="0" err="1" smtClean="0"/>
              <a:t>pg</a:t>
            </a:r>
            <a:r>
              <a:rPr lang="en-US" sz="2800" dirty="0" smtClean="0"/>
              <a:t> 293 bottom.)</a:t>
            </a:r>
            <a:endParaRPr lang="en-US" sz="2800" dirty="0"/>
          </a:p>
        </p:txBody>
      </p:sp>
      <p:sp>
        <p:nvSpPr>
          <p:cNvPr id="4" name="Slide Number Placeholder 3"/>
          <p:cNvSpPr>
            <a:spLocks noGrp="1"/>
          </p:cNvSpPr>
          <p:nvPr>
            <p:ph type="sldNum" sz="quarter" idx="12"/>
          </p:nvPr>
        </p:nvSpPr>
        <p:spPr/>
        <p:txBody>
          <a:bodyPr/>
          <a:lstStyle/>
          <a:p>
            <a:fld id="{85EF05A6-58C6-4900-AE51-7F5642C47714}" type="slidenum">
              <a:rPr lang="en-US" smtClean="0"/>
              <a:pPr/>
              <a:t>21</a:t>
            </a:fld>
            <a:endParaRPr lang="en-US"/>
          </a:p>
        </p:txBody>
      </p:sp>
    </p:spTree>
    <p:extLst>
      <p:ext uri="{BB962C8B-B14F-4D97-AF65-F5344CB8AC3E}">
        <p14:creationId xmlns:p14="http://schemas.microsoft.com/office/powerpoint/2010/main" val="255582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09800"/>
            <a:ext cx="8229600" cy="3581401"/>
          </a:xfrm>
          <a:gradFill>
            <a:gsLst>
              <a:gs pos="0">
                <a:schemeClr val="accent1">
                  <a:tint val="62000"/>
                  <a:satMod val="180000"/>
                </a:schemeClr>
              </a:gs>
              <a:gs pos="65000">
                <a:schemeClr val="accent1">
                  <a:tint val="32000"/>
                  <a:satMod val="250000"/>
                </a:schemeClr>
              </a:gs>
              <a:gs pos="100000">
                <a:schemeClr val="accent1">
                  <a:tint val="23000"/>
                  <a:satMod val="300000"/>
                </a:schemeClr>
              </a:gs>
            </a:gsLst>
          </a:gradFill>
          <a:effectLst>
            <a:outerShdw blurRad="304800" dist="1524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tIns="182880" rIns="91440" anchor="ctr" anchorCtr="0">
            <a:normAutofit fontScale="62500" lnSpcReduction="20000"/>
          </a:bodyPr>
          <a:lstStyle/>
          <a:p>
            <a:r>
              <a:rPr lang="en-US" dirty="0"/>
              <a:t>1. Whenever the Gospel is contrasted with the Law, it is quite certain that the term </a:t>
            </a:r>
            <a:r>
              <a:rPr lang="en-US" i="1" dirty="0"/>
              <a:t>Gospel</a:t>
            </a:r>
            <a:r>
              <a:rPr lang="en-US" dirty="0"/>
              <a:t> does not refer to the Gospel in the wide, but in the narrow sense</a:t>
            </a:r>
            <a:r>
              <a:rPr lang="en-US" dirty="0" smtClean="0"/>
              <a:t>.</a:t>
            </a:r>
          </a:p>
          <a:p>
            <a:r>
              <a:rPr lang="en-US" dirty="0"/>
              <a:t>2. Whenever the Gospel is presented as the peculiar teaching of Christ or as the doctrine that proclaims Christ, it cannot refer to the </a:t>
            </a:r>
            <a:r>
              <a:rPr lang="en-US" dirty="0" smtClean="0"/>
              <a:t>Law.</a:t>
            </a:r>
          </a:p>
          <a:p>
            <a:r>
              <a:rPr lang="en-US" dirty="0"/>
              <a:t>3. Whenever poor sinners are named as the subject to whom the Gospel is addressed, you may be certain that the reference is to the Gospel in the strict sense. </a:t>
            </a:r>
            <a:endParaRPr lang="en-US" dirty="0" smtClean="0"/>
          </a:p>
          <a:p>
            <a:r>
              <a:rPr lang="en-US" dirty="0"/>
              <a:t>4. Whenever forgiveness of sins, righteousness, and salvation by grace are named as effects of the Gospel, the reference is to the Gospel in the strict sense. </a:t>
            </a:r>
            <a:endParaRPr lang="en-US" dirty="0" smtClean="0"/>
          </a:p>
          <a:p>
            <a:r>
              <a:rPr lang="en-US" dirty="0"/>
              <a:t>5. When faith is named as the correlate of the Gospel, the reference is to the Gospel in the strict sense.</a:t>
            </a:r>
          </a:p>
        </p:txBody>
      </p:sp>
      <p:sp>
        <p:nvSpPr>
          <p:cNvPr id="3" name="Title 2"/>
          <p:cNvSpPr>
            <a:spLocks noGrp="1"/>
          </p:cNvSpPr>
          <p:nvPr>
            <p:ph type="title"/>
          </p:nvPr>
        </p:nvSpPr>
        <p:spPr>
          <a:xfrm>
            <a:off x="457200" y="274638"/>
            <a:ext cx="8229600" cy="1706562"/>
          </a:xfrm>
        </p:spPr>
        <p:txBody>
          <a:bodyPr anchor="ctr" anchorCtr="0">
            <a:normAutofit fontScale="90000"/>
          </a:bodyPr>
          <a:lstStyle/>
          <a:p>
            <a:r>
              <a:rPr lang="en-US" sz="2800" dirty="0" smtClean="0"/>
              <a:t>19. What are five ways in which we can tell whether the word “Gospel” in a passage refers to the narrow sense or the wide sense? (</a:t>
            </a:r>
            <a:r>
              <a:rPr lang="en-US" sz="2800" dirty="0" err="1" smtClean="0"/>
              <a:t>pg</a:t>
            </a:r>
            <a:r>
              <a:rPr lang="en-US" sz="2800" dirty="0" smtClean="0"/>
              <a:t> 294 – 295)</a:t>
            </a:r>
            <a:endParaRPr lang="en-US" sz="2800" dirty="0"/>
          </a:p>
        </p:txBody>
      </p:sp>
      <p:sp>
        <p:nvSpPr>
          <p:cNvPr id="4" name="Slide Number Placeholder 3"/>
          <p:cNvSpPr>
            <a:spLocks noGrp="1"/>
          </p:cNvSpPr>
          <p:nvPr>
            <p:ph type="sldNum" sz="quarter" idx="12"/>
          </p:nvPr>
        </p:nvSpPr>
        <p:spPr/>
        <p:txBody>
          <a:bodyPr/>
          <a:lstStyle/>
          <a:p>
            <a:fld id="{85EF05A6-58C6-4900-AE51-7F5642C47714}" type="slidenum">
              <a:rPr lang="en-US" smtClean="0"/>
              <a:pPr/>
              <a:t>22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09800"/>
            <a:ext cx="8229600" cy="3581401"/>
          </a:xfrm>
          <a:gradFill>
            <a:gsLst>
              <a:gs pos="0">
                <a:schemeClr val="accent1">
                  <a:tint val="62000"/>
                  <a:satMod val="180000"/>
                </a:schemeClr>
              </a:gs>
              <a:gs pos="65000">
                <a:schemeClr val="accent1">
                  <a:tint val="32000"/>
                  <a:satMod val="250000"/>
                </a:schemeClr>
              </a:gs>
              <a:gs pos="100000">
                <a:schemeClr val="accent1">
                  <a:tint val="23000"/>
                  <a:satMod val="300000"/>
                </a:schemeClr>
              </a:gs>
            </a:gsLst>
          </a:gradFill>
          <a:effectLst>
            <a:outerShdw blurRad="304800" dist="1524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tIns="182880" rIns="91440" anchor="ctr" anchorCtr="0">
            <a:normAutofit/>
          </a:bodyPr>
          <a:lstStyle/>
          <a:p>
            <a:r>
              <a:rPr lang="en-US" dirty="0" smtClean="0"/>
              <a:t>"...</a:t>
            </a:r>
            <a:r>
              <a:rPr lang="en-US" dirty="0"/>
              <a:t> teachers, of producers, and defenders, the </a:t>
            </a:r>
            <a:r>
              <a:rPr lang="en-US" i="1" dirty="0" err="1"/>
              <a:t>Lehrstand</a:t>
            </a:r>
            <a:r>
              <a:rPr lang="en-US" i="1" dirty="0"/>
              <a:t>, </a:t>
            </a:r>
            <a:r>
              <a:rPr lang="en-US" i="1" dirty="0" err="1"/>
              <a:t>Naehrstand</a:t>
            </a:r>
            <a:r>
              <a:rPr lang="en-US" i="1" dirty="0"/>
              <a:t>,</a:t>
            </a:r>
            <a:r>
              <a:rPr lang="en-US" dirty="0"/>
              <a:t> and </a:t>
            </a:r>
            <a:r>
              <a:rPr lang="en-US" i="1" dirty="0" err="1"/>
              <a:t>Wehrstand</a:t>
            </a:r>
            <a:r>
              <a:rPr lang="en-US" dirty="0" smtClean="0"/>
              <a:t>."</a:t>
            </a:r>
            <a:endParaRPr lang="en-US" dirty="0"/>
          </a:p>
        </p:txBody>
      </p:sp>
      <p:sp>
        <p:nvSpPr>
          <p:cNvPr id="3" name="Title 2"/>
          <p:cNvSpPr>
            <a:spLocks noGrp="1"/>
          </p:cNvSpPr>
          <p:nvPr>
            <p:ph type="title"/>
          </p:nvPr>
        </p:nvSpPr>
        <p:spPr>
          <a:xfrm>
            <a:off x="457200" y="274638"/>
            <a:ext cx="8229600" cy="1706562"/>
          </a:xfrm>
        </p:spPr>
        <p:txBody>
          <a:bodyPr anchor="ctr" anchorCtr="0">
            <a:normAutofit/>
          </a:bodyPr>
          <a:lstStyle/>
          <a:p>
            <a:r>
              <a:rPr lang="en-US" sz="2800" dirty="0" smtClean="0"/>
              <a:t>1. Into what three “estates” does Walther group all people? (</a:t>
            </a:r>
            <a:r>
              <a:rPr lang="en-US" sz="2800" dirty="0" err="1" smtClean="0"/>
              <a:t>pg</a:t>
            </a:r>
            <a:r>
              <a:rPr lang="en-US" sz="2800" dirty="0" smtClean="0"/>
              <a:t> 284 bottom.)</a:t>
            </a:r>
            <a:endParaRPr lang="en-US" sz="2800" dirty="0"/>
          </a:p>
        </p:txBody>
      </p:sp>
      <p:sp>
        <p:nvSpPr>
          <p:cNvPr id="4" name="Slide Number Placeholder 3"/>
          <p:cNvSpPr>
            <a:spLocks noGrp="1"/>
          </p:cNvSpPr>
          <p:nvPr>
            <p:ph type="sldNum" sz="quarter" idx="12"/>
          </p:nvPr>
        </p:nvSpPr>
        <p:spPr/>
        <p:txBody>
          <a:bodyPr/>
          <a:lstStyle/>
          <a:p>
            <a:fld id="{85EF05A6-58C6-4900-AE51-7F5642C47714}" type="slidenum">
              <a:rPr lang="en-US" smtClean="0"/>
              <a:pPr/>
              <a:t>3</a:t>
            </a:fld>
            <a:endParaRPr lang="en-US"/>
          </a:p>
        </p:txBody>
      </p:sp>
    </p:spTree>
    <p:extLst>
      <p:ext uri="{BB962C8B-B14F-4D97-AF65-F5344CB8AC3E}">
        <p14:creationId xmlns:p14="http://schemas.microsoft.com/office/powerpoint/2010/main" val="227779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09800"/>
            <a:ext cx="8229600" cy="3581401"/>
          </a:xfrm>
          <a:gradFill>
            <a:gsLst>
              <a:gs pos="0">
                <a:schemeClr val="accent1">
                  <a:tint val="62000"/>
                  <a:satMod val="180000"/>
                </a:schemeClr>
              </a:gs>
              <a:gs pos="65000">
                <a:schemeClr val="accent1">
                  <a:tint val="32000"/>
                  <a:satMod val="250000"/>
                </a:schemeClr>
              </a:gs>
              <a:gs pos="100000">
                <a:schemeClr val="accent1">
                  <a:tint val="23000"/>
                  <a:satMod val="300000"/>
                </a:schemeClr>
              </a:gs>
            </a:gsLst>
          </a:gradFill>
          <a:effectLst>
            <a:outerShdw blurRad="304800" dist="1524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tIns="182880" rIns="91440" anchor="ctr" anchorCtr="0">
            <a:normAutofit fontScale="55000" lnSpcReduction="20000"/>
          </a:bodyPr>
          <a:lstStyle/>
          <a:p>
            <a:pPr fontAlgn="base"/>
            <a:r>
              <a:rPr lang="en-US" dirty="0"/>
              <a:t>1. The work of their office centers about man’s spiritual welfare, his immortal soul.</a:t>
            </a:r>
          </a:p>
          <a:p>
            <a:pPr fontAlgn="base"/>
            <a:r>
              <a:rPr lang="en-US" dirty="0"/>
              <a:t>2. They employ the most salutary means and instrument in their work, namely, the Word of the living God.</a:t>
            </a:r>
          </a:p>
          <a:p>
            <a:pPr fontAlgn="base"/>
            <a:r>
              <a:rPr lang="en-US" dirty="0"/>
              <a:t>3. They aim at the most salutary and glorious end, namely, to make man truly happy in the present life and to lead him to the life of eternal bliss.</a:t>
            </a:r>
          </a:p>
          <a:p>
            <a:pPr fontAlgn="base"/>
            <a:r>
              <a:rPr lang="en-US" dirty="0"/>
              <a:t>4. They are most wholesomely engaged in an occupation which entirely satisfies their spirits and advances their own selves in the way of salvation.</a:t>
            </a:r>
          </a:p>
          <a:p>
            <a:pPr fontAlgn="base"/>
            <a:r>
              <a:rPr lang="en-US" dirty="0"/>
              <a:t>5. Their labor yields the most precious result, namely, the salvation of man.</a:t>
            </a:r>
          </a:p>
          <a:p>
            <a:pPr fontAlgn="base"/>
            <a:r>
              <a:rPr lang="en-US" dirty="0"/>
              <a:t>6. Their labors have the most glorious promise of the cooperation of the Lord, so that they are never entirely futile and in vain.</a:t>
            </a:r>
          </a:p>
          <a:p>
            <a:pPr fontAlgn="base"/>
            <a:r>
              <a:rPr lang="en-US" dirty="0"/>
              <a:t>7. Their labors have the promise of a gracious reward, which consists in a glory in the world to come that is unutterably great, exceeding abundantly above all they ever could have asked and prayed for in this life.</a:t>
            </a:r>
          </a:p>
        </p:txBody>
      </p:sp>
      <p:sp>
        <p:nvSpPr>
          <p:cNvPr id="3" name="Title 2"/>
          <p:cNvSpPr>
            <a:spLocks noGrp="1"/>
          </p:cNvSpPr>
          <p:nvPr>
            <p:ph type="title"/>
          </p:nvPr>
        </p:nvSpPr>
        <p:spPr>
          <a:xfrm>
            <a:off x="457200" y="274638"/>
            <a:ext cx="8229600" cy="1706562"/>
          </a:xfrm>
        </p:spPr>
        <p:txBody>
          <a:bodyPr anchor="ctr" anchorCtr="0">
            <a:normAutofit/>
          </a:bodyPr>
          <a:lstStyle/>
          <a:p>
            <a:r>
              <a:rPr lang="en-US" sz="2800" dirty="0" smtClean="0"/>
              <a:t>2. Walther says that the office of teachers of the </a:t>
            </a:r>
            <a:r>
              <a:rPr lang="en-US" sz="2800" dirty="0" smtClean="0"/>
              <a:t>Word </a:t>
            </a:r>
            <a:r>
              <a:rPr lang="en-US" sz="2800" dirty="0" smtClean="0"/>
              <a:t>is the most glorious of all! What are his seven reasons for saying this? (</a:t>
            </a:r>
            <a:r>
              <a:rPr lang="en-US" sz="2800" dirty="0" err="1" smtClean="0"/>
              <a:t>pg</a:t>
            </a:r>
            <a:r>
              <a:rPr lang="en-US" sz="2800" dirty="0" smtClean="0"/>
              <a:t> 285.)</a:t>
            </a:r>
            <a:endParaRPr lang="en-US" sz="2800" dirty="0"/>
          </a:p>
        </p:txBody>
      </p:sp>
      <p:sp>
        <p:nvSpPr>
          <p:cNvPr id="4" name="Slide Number Placeholder 3"/>
          <p:cNvSpPr>
            <a:spLocks noGrp="1"/>
          </p:cNvSpPr>
          <p:nvPr>
            <p:ph type="sldNum" sz="quarter" idx="12"/>
          </p:nvPr>
        </p:nvSpPr>
        <p:spPr/>
        <p:txBody>
          <a:bodyPr/>
          <a:lstStyle/>
          <a:p>
            <a:fld id="{85EF05A6-58C6-4900-AE51-7F5642C47714}" type="slidenum">
              <a:rPr lang="en-US" smtClean="0"/>
              <a:pPr/>
              <a:t>4</a:t>
            </a:fld>
            <a:endParaRPr lang="en-US"/>
          </a:p>
        </p:txBody>
      </p:sp>
    </p:spTree>
    <p:extLst>
      <p:ext uri="{BB962C8B-B14F-4D97-AF65-F5344CB8AC3E}">
        <p14:creationId xmlns:p14="http://schemas.microsoft.com/office/powerpoint/2010/main" val="227779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2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2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09800"/>
            <a:ext cx="8229600" cy="3581401"/>
          </a:xfrm>
          <a:gradFill>
            <a:gsLst>
              <a:gs pos="0">
                <a:schemeClr val="accent1">
                  <a:tint val="62000"/>
                  <a:satMod val="180000"/>
                </a:schemeClr>
              </a:gs>
              <a:gs pos="65000">
                <a:schemeClr val="accent1">
                  <a:tint val="32000"/>
                  <a:satMod val="250000"/>
                </a:schemeClr>
              </a:gs>
              <a:gs pos="100000">
                <a:schemeClr val="accent1">
                  <a:tint val="23000"/>
                  <a:satMod val="300000"/>
                </a:schemeClr>
              </a:gs>
            </a:gsLst>
          </a:gradFill>
          <a:effectLst>
            <a:outerShdw blurRad="304800" dist="1524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tIns="182880" rIns="91440" anchor="ctr" anchorCtr="0">
            <a:normAutofit fontScale="92500" lnSpcReduction="10000"/>
          </a:bodyPr>
          <a:lstStyle/>
          <a:p>
            <a:r>
              <a:rPr lang="en-US" dirty="0" smtClean="0"/>
              <a:t>"...</a:t>
            </a:r>
            <a:r>
              <a:rPr lang="en-US" dirty="0"/>
              <a:t> He must not be like a carpenter who is trimming a block and does not mind where the chips fall, but he must be like a goldsmith who is working with a precious metal and is careful to pick up even the minutest particle</a:t>
            </a:r>
            <a:r>
              <a:rPr lang="en-US" dirty="0" smtClean="0"/>
              <a:t>.“</a:t>
            </a:r>
          </a:p>
          <a:p>
            <a:r>
              <a:rPr lang="en-US" dirty="0" smtClean="0"/>
              <a:t>“</a:t>
            </a:r>
            <a:r>
              <a:rPr lang="en-US" dirty="0"/>
              <a:t>May God grant you His Holy Spirit abundantly and make you faithful guardians over the immense treasures which will be entrusted to you when you enter the ministry! </a:t>
            </a:r>
            <a:r>
              <a:rPr lang="en-US" dirty="0" smtClean="0"/>
              <a:t>”</a:t>
            </a:r>
            <a:endParaRPr lang="en-US" dirty="0"/>
          </a:p>
        </p:txBody>
      </p:sp>
      <p:sp>
        <p:nvSpPr>
          <p:cNvPr id="3" name="Title 2"/>
          <p:cNvSpPr>
            <a:spLocks noGrp="1"/>
          </p:cNvSpPr>
          <p:nvPr>
            <p:ph type="title"/>
          </p:nvPr>
        </p:nvSpPr>
        <p:spPr>
          <a:xfrm>
            <a:off x="457200" y="274638"/>
            <a:ext cx="8229600" cy="1706562"/>
          </a:xfrm>
        </p:spPr>
        <p:txBody>
          <a:bodyPr anchor="ctr" anchorCtr="0">
            <a:normAutofit/>
          </a:bodyPr>
          <a:lstStyle/>
          <a:p>
            <a:r>
              <a:rPr lang="en-US" sz="2800" dirty="0" smtClean="0"/>
              <a:t>3. Should a preacher be like a carpenter or a goldsmith? Why? (</a:t>
            </a:r>
            <a:r>
              <a:rPr lang="en-US" sz="2800" dirty="0" err="1" smtClean="0"/>
              <a:t>pg</a:t>
            </a:r>
            <a:r>
              <a:rPr lang="en-US" sz="2800" dirty="0" smtClean="0"/>
              <a:t> 286 top.)</a:t>
            </a:r>
            <a:endParaRPr lang="en-US" sz="2800" dirty="0"/>
          </a:p>
        </p:txBody>
      </p:sp>
      <p:sp>
        <p:nvSpPr>
          <p:cNvPr id="4" name="Slide Number Placeholder 3"/>
          <p:cNvSpPr>
            <a:spLocks noGrp="1"/>
          </p:cNvSpPr>
          <p:nvPr>
            <p:ph type="sldNum" sz="quarter" idx="12"/>
          </p:nvPr>
        </p:nvSpPr>
        <p:spPr/>
        <p:txBody>
          <a:bodyPr/>
          <a:lstStyle/>
          <a:p>
            <a:fld id="{85EF05A6-58C6-4900-AE51-7F5642C47714}" type="slidenum">
              <a:rPr lang="en-US" smtClean="0"/>
              <a:pPr/>
              <a:t>5</a:t>
            </a:fld>
            <a:endParaRPr lang="en-US"/>
          </a:p>
        </p:txBody>
      </p:sp>
    </p:spTree>
    <p:extLst>
      <p:ext uri="{BB962C8B-B14F-4D97-AF65-F5344CB8AC3E}">
        <p14:creationId xmlns:p14="http://schemas.microsoft.com/office/powerpoint/2010/main" val="227779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81200"/>
            <a:ext cx="8229600" cy="3200400"/>
          </a:xfrm>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tileRect r="-100000" b="-100000"/>
          </a:gradFill>
        </p:spPr>
        <p:txBody>
          <a:bodyPr anchor="ctr" anchorCtr="0"/>
          <a:lstStyle/>
          <a:p>
            <a:pPr fontAlgn="base"/>
            <a:r>
              <a:rPr lang="en-US" i="1" dirty="0"/>
              <a:t>In the eleventh place, the Word of God is not rightly divided when the Gospel is turned into a preaching of repentance.</a:t>
            </a:r>
          </a:p>
          <a:p>
            <a:pPr fontAlgn="base"/>
            <a:endParaRPr lang="en-US" i="1" dirty="0"/>
          </a:p>
        </p:txBody>
      </p:sp>
      <p:sp>
        <p:nvSpPr>
          <p:cNvPr id="3" name="Title 2"/>
          <p:cNvSpPr>
            <a:spLocks noGrp="1"/>
          </p:cNvSpPr>
          <p:nvPr>
            <p:ph type="title"/>
          </p:nvPr>
        </p:nvSpPr>
        <p:spPr/>
        <p:txBody>
          <a:bodyPr>
            <a:normAutofit fontScale="90000"/>
          </a:bodyPr>
          <a:lstStyle/>
          <a:p>
            <a:pPr algn="ctr"/>
            <a:r>
              <a:rPr lang="en-US" sz="4400" dirty="0" smtClean="0">
                <a:latin typeface="Colonna MT" pitchFamily="82" charset="0"/>
              </a:rPr>
              <a:t/>
            </a:r>
            <a:br>
              <a:rPr lang="en-US" sz="4400" dirty="0" smtClean="0">
                <a:latin typeface="Colonna MT" pitchFamily="82" charset="0"/>
              </a:rPr>
            </a:br>
            <a:r>
              <a:rPr lang="en-US" sz="7300" dirty="0" smtClean="0">
                <a:latin typeface="Colonna MT" pitchFamily="82" charset="0"/>
              </a:rPr>
              <a:t>Thesis XV </a:t>
            </a:r>
            <a:r>
              <a:rPr lang="en-US" sz="4400" dirty="0" smtClean="0">
                <a:latin typeface="Colonna MT" pitchFamily="82" charset="0"/>
              </a:rPr>
              <a:t>(cont.)</a:t>
            </a:r>
            <a:r>
              <a:rPr lang="en-US" sz="7300" dirty="0" smtClean="0">
                <a:latin typeface="Colonna MT" pitchFamily="82" charset="0"/>
              </a:rPr>
              <a:t/>
            </a:r>
            <a:br>
              <a:rPr lang="en-US" sz="7300" dirty="0" smtClean="0">
                <a:latin typeface="Colonna MT" pitchFamily="82" charset="0"/>
              </a:rPr>
            </a:br>
            <a:endParaRPr lang="en-US" dirty="0"/>
          </a:p>
        </p:txBody>
      </p:sp>
      <p:sp>
        <p:nvSpPr>
          <p:cNvPr id="4" name="Slide Number Placeholder 3"/>
          <p:cNvSpPr>
            <a:spLocks noGrp="1"/>
          </p:cNvSpPr>
          <p:nvPr>
            <p:ph type="sldNum" sz="quarter" idx="12"/>
          </p:nvPr>
        </p:nvSpPr>
        <p:spPr/>
        <p:txBody>
          <a:bodyPr/>
          <a:lstStyle/>
          <a:p>
            <a:fld id="{85EF05A6-58C6-4900-AE51-7F5642C47714}" type="slidenum">
              <a:rPr lang="en-US" smtClean="0"/>
              <a:pPr/>
              <a:t>6</a:t>
            </a:fld>
            <a:endParaRPr lang="en-US"/>
          </a:p>
        </p:txBody>
      </p:sp>
    </p:spTree>
    <p:extLst>
      <p:ext uri="{BB962C8B-B14F-4D97-AF65-F5344CB8AC3E}">
        <p14:creationId xmlns:p14="http://schemas.microsoft.com/office/powerpoint/2010/main" val="1577262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09800"/>
            <a:ext cx="8229600" cy="3581401"/>
          </a:xfrm>
          <a:gradFill>
            <a:gsLst>
              <a:gs pos="0">
                <a:schemeClr val="accent1">
                  <a:tint val="62000"/>
                  <a:satMod val="180000"/>
                </a:schemeClr>
              </a:gs>
              <a:gs pos="65000">
                <a:schemeClr val="accent1">
                  <a:tint val="32000"/>
                  <a:satMod val="250000"/>
                </a:schemeClr>
              </a:gs>
              <a:gs pos="100000">
                <a:schemeClr val="accent1">
                  <a:tint val="23000"/>
                  <a:satMod val="300000"/>
                </a:schemeClr>
              </a:gs>
            </a:gsLst>
          </a:gradFill>
          <a:effectLst>
            <a:outerShdw blurRad="304800" dist="1524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tIns="182880" rIns="91440" anchor="ctr" anchorCtr="0">
            <a:normAutofit fontScale="70000" lnSpcReduction="20000"/>
          </a:bodyPr>
          <a:lstStyle/>
          <a:p>
            <a:r>
              <a:rPr lang="en-US" dirty="0" smtClean="0"/>
              <a:t>... </a:t>
            </a:r>
            <a:r>
              <a:rPr lang="en-US" dirty="0"/>
              <a:t>Rom. 3, 27 is cited, where we read: “Where is boasting, then? It is excluded. By what </a:t>
            </a:r>
            <a:r>
              <a:rPr lang="en-US" dirty="0" smtClean="0"/>
              <a:t>Law? </a:t>
            </a:r>
            <a:r>
              <a:rPr lang="en-US" dirty="0"/>
              <a:t>of works? Nay; but by </a:t>
            </a:r>
            <a:r>
              <a:rPr lang="en-US" i="1" dirty="0"/>
              <a:t>the </a:t>
            </a:r>
            <a:r>
              <a:rPr lang="en-US" i="1" dirty="0" smtClean="0"/>
              <a:t>law </a:t>
            </a:r>
            <a:r>
              <a:rPr lang="en-US" i="1" dirty="0"/>
              <a:t>of faith</a:t>
            </a:r>
            <a:r>
              <a:rPr lang="en-US" i="1" dirty="0" smtClean="0"/>
              <a:t>.”</a:t>
            </a:r>
            <a:endParaRPr lang="en-US" dirty="0"/>
          </a:p>
          <a:p>
            <a:r>
              <a:rPr lang="en-US" dirty="0"/>
              <a:t>This is drawing a faulty inference from the apostle’s words. The apostle in this passage employs the figure of </a:t>
            </a:r>
            <a:r>
              <a:rPr lang="en-US" dirty="0" err="1"/>
              <a:t>antanaclasis</a:t>
            </a:r>
            <a:r>
              <a:rPr lang="en-US" dirty="0"/>
              <a:t>: he uses the same word which his opponent has used, however, in a different meaning, to refute the opponent</a:t>
            </a:r>
            <a:r>
              <a:rPr lang="en-US" dirty="0" smtClean="0"/>
              <a:t>.</a:t>
            </a:r>
          </a:p>
          <a:p>
            <a:r>
              <a:rPr lang="en-US" dirty="0"/>
              <a:t>To illustrate: When the Jews, from a self-righteous motive, asked Christ: “What shall we do that we might work the works of God?” John 6, 28, He answered: “This is the </a:t>
            </a:r>
            <a:r>
              <a:rPr lang="en-US" i="1" dirty="0"/>
              <a:t>work</a:t>
            </a:r>
            <a:r>
              <a:rPr lang="en-US" dirty="0"/>
              <a:t> of God, that ye believe on Him whom He hath sent.”</a:t>
            </a:r>
          </a:p>
        </p:txBody>
      </p:sp>
      <p:sp>
        <p:nvSpPr>
          <p:cNvPr id="3" name="Title 2"/>
          <p:cNvSpPr>
            <a:spLocks noGrp="1"/>
          </p:cNvSpPr>
          <p:nvPr>
            <p:ph type="title"/>
          </p:nvPr>
        </p:nvSpPr>
        <p:spPr>
          <a:xfrm>
            <a:off x="457200" y="274638"/>
            <a:ext cx="8229600" cy="1706562"/>
          </a:xfrm>
        </p:spPr>
        <p:txBody>
          <a:bodyPr anchor="ctr" anchorCtr="0">
            <a:normAutofit fontScale="90000"/>
          </a:bodyPr>
          <a:lstStyle/>
          <a:p>
            <a:r>
              <a:rPr lang="en-US" sz="2800" dirty="0" smtClean="0"/>
              <a:t>4. Some people object that the Bible itself calls the Gospel a </a:t>
            </a:r>
            <a:r>
              <a:rPr lang="en-US" sz="2800" dirty="0" smtClean="0"/>
              <a:t>“law</a:t>
            </a:r>
            <a:r>
              <a:rPr lang="en-US" sz="2800" dirty="0" smtClean="0"/>
              <a:t>,” and so the Gospel is a preaching of repentance. What is one of the first Bible passages they </a:t>
            </a:r>
            <a:r>
              <a:rPr lang="en-US" sz="2800" dirty="0" smtClean="0"/>
              <a:t>use </a:t>
            </a:r>
            <a:r>
              <a:rPr lang="en-US" sz="2800" dirty="0" smtClean="0"/>
              <a:t>to support this, and in what way is this passage misunderstood? (</a:t>
            </a:r>
            <a:r>
              <a:rPr lang="en-US" sz="2800" dirty="0" err="1" smtClean="0"/>
              <a:t>pg</a:t>
            </a:r>
            <a:r>
              <a:rPr lang="en-US" sz="2800" dirty="0" smtClean="0"/>
              <a:t> 286 bottom.)</a:t>
            </a:r>
            <a:endParaRPr lang="en-US" sz="2800" dirty="0"/>
          </a:p>
        </p:txBody>
      </p:sp>
      <p:sp>
        <p:nvSpPr>
          <p:cNvPr id="4" name="Slide Number Placeholder 3"/>
          <p:cNvSpPr>
            <a:spLocks noGrp="1"/>
          </p:cNvSpPr>
          <p:nvPr>
            <p:ph type="sldNum" sz="quarter" idx="12"/>
          </p:nvPr>
        </p:nvSpPr>
        <p:spPr/>
        <p:txBody>
          <a:bodyPr/>
          <a:lstStyle/>
          <a:p>
            <a:fld id="{85EF05A6-58C6-4900-AE51-7F5642C47714}" type="slidenum">
              <a:rPr lang="en-US" smtClean="0"/>
              <a:pPr/>
              <a:t>7</a:t>
            </a:fld>
            <a:endParaRPr lang="en-US"/>
          </a:p>
        </p:txBody>
      </p:sp>
    </p:spTree>
    <p:extLst>
      <p:ext uri="{BB962C8B-B14F-4D97-AF65-F5344CB8AC3E}">
        <p14:creationId xmlns:p14="http://schemas.microsoft.com/office/powerpoint/2010/main" val="255582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09800"/>
            <a:ext cx="8229600" cy="3581401"/>
          </a:xfrm>
          <a:gradFill>
            <a:gsLst>
              <a:gs pos="0">
                <a:schemeClr val="accent1">
                  <a:tint val="62000"/>
                  <a:satMod val="180000"/>
                </a:schemeClr>
              </a:gs>
              <a:gs pos="65000">
                <a:schemeClr val="accent1">
                  <a:tint val="32000"/>
                  <a:satMod val="250000"/>
                </a:schemeClr>
              </a:gs>
              <a:gs pos="100000">
                <a:schemeClr val="accent1">
                  <a:tint val="23000"/>
                  <a:satMod val="300000"/>
                </a:schemeClr>
              </a:gs>
            </a:gsLst>
          </a:gradFill>
          <a:effectLst>
            <a:outerShdw blurRad="304800" dist="1524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tIns="182880" rIns="91440" anchor="ctr" anchorCtr="0">
            <a:normAutofit/>
          </a:bodyPr>
          <a:lstStyle/>
          <a:p>
            <a:r>
              <a:rPr lang="en-US" dirty="0" smtClean="0"/>
              <a:t>"...</a:t>
            </a:r>
            <a:r>
              <a:rPr lang="en-US" dirty="0"/>
              <a:t> the Gospel is not a doctrine that enjoins upon men inherent </a:t>
            </a:r>
            <a:r>
              <a:rPr lang="en-US" dirty="0" smtClean="0"/>
              <a:t>righteousness… </a:t>
            </a:r>
            <a:r>
              <a:rPr lang="en-US" dirty="0" smtClean="0"/>
              <a:t>but </a:t>
            </a:r>
            <a:r>
              <a:rPr lang="en-US" dirty="0"/>
              <a:t>it proclaims the gracious forgiveness of sin and the righteousness that is valid in the sight of God, as something that is to be accepted by faith, as the receiving organ.</a:t>
            </a:r>
            <a:r>
              <a:rPr lang="en-US" dirty="0" smtClean="0"/>
              <a:t>"</a:t>
            </a:r>
            <a:endParaRPr lang="en-US" dirty="0"/>
          </a:p>
        </p:txBody>
      </p:sp>
      <p:sp>
        <p:nvSpPr>
          <p:cNvPr id="3" name="Title 2"/>
          <p:cNvSpPr>
            <a:spLocks noGrp="1"/>
          </p:cNvSpPr>
          <p:nvPr>
            <p:ph type="title"/>
          </p:nvPr>
        </p:nvSpPr>
        <p:spPr>
          <a:xfrm>
            <a:off x="457200" y="274638"/>
            <a:ext cx="8229600" cy="1706562"/>
          </a:xfrm>
        </p:spPr>
        <p:txBody>
          <a:bodyPr anchor="ctr" anchorCtr="0">
            <a:normAutofit fontScale="90000"/>
          </a:bodyPr>
          <a:lstStyle/>
          <a:p>
            <a:r>
              <a:rPr lang="en-US" sz="2800" dirty="0" smtClean="0"/>
              <a:t>5. Walther quotes the reliable Lutheran theologian Johannes </a:t>
            </a:r>
            <a:r>
              <a:rPr lang="en-US" sz="2800" dirty="0" err="1" smtClean="0"/>
              <a:t>Quenstedt</a:t>
            </a:r>
            <a:r>
              <a:rPr lang="en-US" sz="2800" dirty="0" smtClean="0"/>
              <a:t> (1617-1688). How did he define the Gospel? (</a:t>
            </a:r>
            <a:r>
              <a:rPr lang="en-US" sz="2800" dirty="0" err="1" smtClean="0"/>
              <a:t>pg</a:t>
            </a:r>
            <a:r>
              <a:rPr lang="en-US" sz="2800" dirty="0" smtClean="0"/>
              <a:t> 287 middle.)</a:t>
            </a:r>
            <a:endParaRPr lang="en-US" sz="2800" dirty="0"/>
          </a:p>
        </p:txBody>
      </p:sp>
      <p:sp>
        <p:nvSpPr>
          <p:cNvPr id="4" name="Slide Number Placeholder 3"/>
          <p:cNvSpPr>
            <a:spLocks noGrp="1"/>
          </p:cNvSpPr>
          <p:nvPr>
            <p:ph type="sldNum" sz="quarter" idx="12"/>
          </p:nvPr>
        </p:nvSpPr>
        <p:spPr/>
        <p:txBody>
          <a:bodyPr/>
          <a:lstStyle/>
          <a:p>
            <a:fld id="{85EF05A6-58C6-4900-AE51-7F5642C47714}" type="slidenum">
              <a:rPr lang="en-US" smtClean="0"/>
              <a:pPr/>
              <a:t>8</a:t>
            </a:fld>
            <a:endParaRPr lang="en-US"/>
          </a:p>
        </p:txBody>
      </p:sp>
    </p:spTree>
    <p:extLst>
      <p:ext uri="{BB962C8B-B14F-4D97-AF65-F5344CB8AC3E}">
        <p14:creationId xmlns:p14="http://schemas.microsoft.com/office/powerpoint/2010/main" val="255582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09800"/>
            <a:ext cx="8229600" cy="3581401"/>
          </a:xfrm>
          <a:gradFill>
            <a:gsLst>
              <a:gs pos="0">
                <a:schemeClr val="accent1">
                  <a:tint val="62000"/>
                  <a:satMod val="180000"/>
                </a:schemeClr>
              </a:gs>
              <a:gs pos="65000">
                <a:schemeClr val="accent1">
                  <a:tint val="32000"/>
                  <a:satMod val="250000"/>
                </a:schemeClr>
              </a:gs>
              <a:gs pos="100000">
                <a:schemeClr val="accent1">
                  <a:tint val="23000"/>
                  <a:satMod val="300000"/>
                </a:schemeClr>
              </a:gs>
            </a:gsLst>
          </a:gradFill>
          <a:effectLst>
            <a:outerShdw blurRad="304800" dist="1524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tIns="182880" rIns="91440" anchor="ctr" anchorCtr="0">
            <a:normAutofit/>
          </a:bodyPr>
          <a:lstStyle/>
          <a:p>
            <a:r>
              <a:rPr lang="en-US" dirty="0"/>
              <a:t>Rom. 10, 16: “They have not all </a:t>
            </a:r>
            <a:r>
              <a:rPr lang="en-US" i="1" dirty="0" smtClean="0"/>
              <a:t>obeyed </a:t>
            </a:r>
            <a:r>
              <a:rPr lang="en-US" dirty="0" smtClean="0"/>
              <a:t>the </a:t>
            </a:r>
            <a:r>
              <a:rPr lang="en-US" dirty="0"/>
              <a:t>Gospel</a:t>
            </a:r>
            <a:r>
              <a:rPr lang="en-US" dirty="0" smtClean="0"/>
              <a:t>.”</a:t>
            </a:r>
          </a:p>
          <a:p>
            <a:r>
              <a:rPr lang="en-US" dirty="0" smtClean="0"/>
              <a:t>“obey” really means “believe” in this context.</a:t>
            </a:r>
          </a:p>
          <a:p>
            <a:r>
              <a:rPr lang="en-US" dirty="0" smtClean="0"/>
              <a:t>“If </a:t>
            </a:r>
            <a:r>
              <a:rPr lang="en-US" dirty="0"/>
              <a:t>we accept what He gives, we are said to obey Him. It is an act of kindness on God’s part to call it obedience</a:t>
            </a:r>
            <a:r>
              <a:rPr lang="en-US" dirty="0" smtClean="0"/>
              <a:t>.”</a:t>
            </a:r>
            <a:r>
              <a:rPr lang="en-US" dirty="0"/>
              <a:t> </a:t>
            </a:r>
          </a:p>
        </p:txBody>
      </p:sp>
      <p:sp>
        <p:nvSpPr>
          <p:cNvPr id="3" name="Title 2"/>
          <p:cNvSpPr>
            <a:spLocks noGrp="1"/>
          </p:cNvSpPr>
          <p:nvPr>
            <p:ph type="title"/>
          </p:nvPr>
        </p:nvSpPr>
        <p:spPr>
          <a:xfrm>
            <a:off x="457200" y="274638"/>
            <a:ext cx="8229600" cy="1706562"/>
          </a:xfrm>
        </p:spPr>
        <p:txBody>
          <a:bodyPr anchor="ctr" anchorCtr="0">
            <a:normAutofit fontScale="90000"/>
          </a:bodyPr>
          <a:lstStyle/>
          <a:p>
            <a:r>
              <a:rPr lang="en-US" sz="2800" dirty="0" smtClean="0"/>
              <a:t>6. What is another passage that is often brought in support of the idea that the Gospel is a preaching of repentance? Why is this wrong? (</a:t>
            </a:r>
            <a:r>
              <a:rPr lang="en-US" sz="2800" dirty="0" err="1" smtClean="0"/>
              <a:t>pg</a:t>
            </a:r>
            <a:r>
              <a:rPr lang="en-US" sz="2800" dirty="0" smtClean="0"/>
              <a:t> 287.)</a:t>
            </a:r>
            <a:endParaRPr lang="en-US" sz="2800" dirty="0"/>
          </a:p>
        </p:txBody>
      </p:sp>
      <p:sp>
        <p:nvSpPr>
          <p:cNvPr id="4" name="Slide Number Placeholder 3"/>
          <p:cNvSpPr>
            <a:spLocks noGrp="1"/>
          </p:cNvSpPr>
          <p:nvPr>
            <p:ph type="sldNum" sz="quarter" idx="12"/>
          </p:nvPr>
        </p:nvSpPr>
        <p:spPr/>
        <p:txBody>
          <a:bodyPr/>
          <a:lstStyle/>
          <a:p>
            <a:fld id="{85EF05A6-58C6-4900-AE51-7F5642C47714}" type="slidenum">
              <a:rPr lang="en-US" smtClean="0"/>
              <a:pPr/>
              <a:t>9</a:t>
            </a:fld>
            <a:endParaRPr lang="en-US"/>
          </a:p>
        </p:txBody>
      </p:sp>
    </p:spTree>
    <p:extLst>
      <p:ext uri="{BB962C8B-B14F-4D97-AF65-F5344CB8AC3E}">
        <p14:creationId xmlns:p14="http://schemas.microsoft.com/office/powerpoint/2010/main" val="255582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552</TotalTime>
  <Words>1647</Words>
  <Application>Microsoft Office PowerPoint</Application>
  <PresentationFormat>On-screen Show (4:3)</PresentationFormat>
  <Paragraphs>130</Paragraphs>
  <Slides>22</Slides>
  <Notes>21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Concourse</vt:lpstr>
      <vt:lpstr>The Proper Distinction Between Law and Gospel  by CFW Walther</vt:lpstr>
      <vt:lpstr>Review: </vt:lpstr>
      <vt:lpstr>1. Into what three “estates” does Walther group all people? (pg 284 bottom.)</vt:lpstr>
      <vt:lpstr>2. Walther says that the office of teachers of the Word is the most glorious of all! What are his seven reasons for saying this? (pg 285.)</vt:lpstr>
      <vt:lpstr>3. Should a preacher be like a carpenter or a goldsmith? Why? (pg 286 top.)</vt:lpstr>
      <vt:lpstr> Thesis XV (cont.) </vt:lpstr>
      <vt:lpstr>4. Some people object that the Bible itself calls the Gospel a “law,” and so the Gospel is a preaching of repentance. What is one of the first Bible passages they use to support this, and in what way is this passage misunderstood? (pg 286 bottom.)</vt:lpstr>
      <vt:lpstr>5. Walther quotes the reliable Lutheran theologian Johannes Quenstedt (1617-1688). How did he define the Gospel? (pg 287 middle.)</vt:lpstr>
      <vt:lpstr>6. What is another passage that is often brought in support of the idea that the Gospel is a preaching of repentance? Why is this wrong? (pg 287.)</vt:lpstr>
      <vt:lpstr>7. According to Luther, what is “the sublimest way of fulfilling the First Commandment”? (pg 288 middle.)</vt:lpstr>
      <vt:lpstr>8. Why is the term “New Testament” a good synonym for the Gospel? What is a “testament”? (pg 289 top.)</vt:lpstr>
      <vt:lpstr>9. Complete the sentence: “The Gospel, then, is nothing else than…” (pg 289 middle.)</vt:lpstr>
      <vt:lpstr>10. Luther says, “see then that you do not make Christ a…” A what? (pg 289 bottom.)</vt:lpstr>
      <vt:lpstr>11. Sometimes, Walther notes, you will see the term Law used to encompass both Law and Gospel. But what will you never see? (pg 290 bottom.)</vt:lpstr>
      <vt:lpstr>12. “The person approaching the God of the Law must be ___________; the person approaching the reconciling God on Golgotha may come __________.” (pg 291 top.)</vt:lpstr>
      <vt:lpstr>13. What will be the chief torment of those condemned to eternity in hell? (pg 291 middle.)</vt:lpstr>
      <vt:lpstr>14. Is it enough merely to regard the Gospel as a truthful record? (pg 291 bottom)</vt:lpstr>
      <vt:lpstr>15. What principle should a preacher adopt for all his activity in the congregation? (pg 292 top.)</vt:lpstr>
      <vt:lpstr>16. Luther says that the Gospel is not a Law-book. What is it? (pg 292 middle.)</vt:lpstr>
      <vt:lpstr>17. When David had slain Goliath, what was left for the children of Israel to do? (pg 292 bottom.)</vt:lpstr>
      <vt:lpstr>18. How is true Christian faith like the sea? (pg 293 bottom.)</vt:lpstr>
      <vt:lpstr>19. What are five ways in which we can tell whether the word “Gospel” in a passage refers to the narrow sense or the wide sense? (pg 294 – 295)</vt:lpstr>
    </vt:vector>
  </TitlesOfParts>
  <Company>Ascension Lutheran Church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C.F.W. Walther</dc:title>
  <dc:creator>Rev. Paul Naumann</dc:creator>
  <cp:lastModifiedBy>paul naumann</cp:lastModifiedBy>
  <cp:revision>46</cp:revision>
  <cp:lastPrinted>2018-05-10T12:27:15Z</cp:lastPrinted>
  <dcterms:created xsi:type="dcterms:W3CDTF">2011-01-18T19:12:19Z</dcterms:created>
  <dcterms:modified xsi:type="dcterms:W3CDTF">2019-04-07T15:21:47Z</dcterms:modified>
</cp:coreProperties>
</file>