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9"/>
  </p:notesMasterIdLst>
  <p:sldIdLst>
    <p:sldId id="256" r:id="rId2"/>
    <p:sldId id="258" r:id="rId3"/>
    <p:sldId id="343" r:id="rId4"/>
    <p:sldId id="344" r:id="rId5"/>
    <p:sldId id="345" r:id="rId6"/>
    <p:sldId id="286" r:id="rId7"/>
    <p:sldId id="348" r:id="rId8"/>
    <p:sldId id="349" r:id="rId9"/>
    <p:sldId id="363" r:id="rId10"/>
    <p:sldId id="350" r:id="rId11"/>
    <p:sldId id="351" r:id="rId12"/>
    <p:sldId id="352" r:id="rId13"/>
    <p:sldId id="353" r:id="rId14"/>
    <p:sldId id="354" r:id="rId15"/>
    <p:sldId id="355" r:id="rId16"/>
    <p:sldId id="356" r:id="rId17"/>
    <p:sldId id="357" r:id="rId18"/>
    <p:sldId id="358" r:id="rId19"/>
    <p:sldId id="359" r:id="rId20"/>
    <p:sldId id="360" r:id="rId21"/>
    <p:sldId id="361" r:id="rId22"/>
    <p:sldId id="362" r:id="rId23"/>
    <p:sldId id="336" r:id="rId24"/>
    <p:sldId id="337" r:id="rId25"/>
    <p:sldId id="338" r:id="rId26"/>
    <p:sldId id="339" r:id="rId27"/>
    <p:sldId id="34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5A1C84-0999-4544-9EC5-8852EFC644E3}" type="datetimeFigureOut">
              <a:rPr lang="en-US" smtClean="0"/>
              <a:pPr/>
              <a:t>4/7/2019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1320993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was the first President of the </a:t>
            </a:r>
            <a:r>
              <a:rPr lang="en-US" sz="1200" b="0" i="0" u="none" strike="noStrike" kern="1200" dirty="0" smtClean="0">
                <a:solidFill>
                  <a:schemeClr val="tx1"/>
                </a:solidFill>
                <a:latin typeface="+mn-lt"/>
                <a:ea typeface="+mn-ea"/>
                <a:cs typeface="+mn-cs"/>
                <a:hlinkClick r:id="rId3" tooltip="Lutheran Church - Missouri Synod"/>
              </a:rPr>
              <a:t>Lutheran Church - Missouri Synod</a:t>
            </a:r>
            <a:r>
              <a:rPr lang="en-US" sz="1200" b="0" i="0" kern="1200" dirty="0" smtClean="0">
                <a:solidFill>
                  <a:schemeClr val="tx1"/>
                </a:solidFill>
                <a:latin typeface="+mn-lt"/>
                <a:ea typeface="+mn-ea"/>
                <a:cs typeface="+mn-cs"/>
              </a:rPr>
              <a:t> and its most influential </a:t>
            </a:r>
            <a:r>
              <a:rPr lang="en-US" sz="1200" b="0" i="0" u="none" strike="noStrike" kern="1200" dirty="0" smtClean="0">
                <a:solidFill>
                  <a:schemeClr val="tx1"/>
                </a:solidFill>
                <a:latin typeface="+mn-lt"/>
                <a:ea typeface="+mn-ea"/>
                <a:cs typeface="+mn-cs"/>
                <a:hlinkClick r:id="rId4" tooltip="Christian theology"/>
              </a:rPr>
              <a:t>theologian</a:t>
            </a:r>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
        <p:nvSpPr>
          <p:cNvPr id="5" name="Date Placeholder 4"/>
          <p:cNvSpPr>
            <a:spLocks noGrp="1"/>
          </p:cNvSpPr>
          <p:nvPr>
            <p:ph type="dt" idx="11"/>
          </p:nvPr>
        </p:nvSpPr>
        <p:spPr/>
        <p:txBody>
          <a:bodyPr/>
          <a:lstStyle/>
          <a:p>
            <a:fld id="{FA52F7D2-D362-4321-9590-50D8501694F2}"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Thirty-First Evening Lecture</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A42ABA-8554-4B98-8331-1C74EEBAE7AC}" type="datetime1">
              <a:rPr lang="en-US" smtClean="0"/>
              <a:pPr/>
              <a:t>4/7/2019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6FBBB-C30C-4121-B036-D8E6DA918D7B}"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8DDBB-FA7E-47D7-A218-DFF7B409E715}"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2AA055-711B-4052-B771-A6C6685D01B8}"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1AAF1-158F-44B7-85B4-561E2EDBF88C}"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CB94C8-8C27-4B84-8955-50748EBAAEBE}"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63DFDA-0694-4968-8B48-6C321019BB15}" type="datetime1">
              <a:rPr lang="en-US" smtClean="0"/>
              <a:pPr/>
              <a:t>4/7/2019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26AAA2-1413-40A7-B579-FF79832E8076}" type="datetime1">
              <a:rPr lang="en-US" smtClean="0"/>
              <a:pPr/>
              <a:t>4/7/2019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DCDF90-C428-454F-A400-5E2041BBB5D4}" type="datetime1">
              <a:rPr lang="en-US" smtClean="0"/>
              <a:pPr/>
              <a:t>4/7/2019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B90C14-0E83-4E0B-81C4-1DAD9F6BE710}"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D0A519-1E57-4382-9DFB-5E440AAF8225}" type="datetime1">
              <a:rPr lang="en-US" smtClean="0"/>
              <a:pPr/>
              <a:t>4/7/2019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3ABCD3-76D1-4A74-9960-52665CFCEF31}" type="datetime1">
              <a:rPr lang="en-US" smtClean="0"/>
              <a:pPr/>
              <a:t>4/7/2019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Between </a:t>
            </a:r>
            <a:r>
              <a:rPr lang="en-US" dirty="0" smtClean="0"/>
              <a:t>Law and Gospel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4400" b="1" dirty="0" smtClean="0">
                <a:latin typeface="Colonna MT" pitchFamily="82" charset="0"/>
              </a:rPr>
              <a:t>~ The Thirty-First ~</a:t>
            </a:r>
          </a:p>
          <a:p>
            <a:pPr algn="ctr"/>
            <a:r>
              <a:rPr lang="en-US" sz="4400" b="1" dirty="0" smtClean="0">
                <a:latin typeface="Colonna MT" pitchFamily="82" charset="0"/>
              </a:rPr>
              <a:t>Evening Lecture</a:t>
            </a:r>
            <a:endParaRPr lang="en-US" sz="44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 preacher who does not preach both does not deserve the name of an evangelical minister, but is a false leader and is sowing the </a:t>
            </a:r>
            <a:r>
              <a:rPr lang="en-US" dirty="0" smtClean="0"/>
              <a:t>Gospel </a:t>
            </a:r>
            <a:r>
              <a:rPr lang="en-US" i="1" dirty="0"/>
              <a:t>as if he were casting wheat into the ocean</a:t>
            </a:r>
            <a:r>
              <a:rPr lang="en-US" dirty="0"/>
              <a:t>, where no crop can be raised</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6. A minister who preaches Gospel without first preaching Law is like a sower who does what? (</a:t>
            </a:r>
            <a:r>
              <a:rPr lang="en-US" sz="2800" dirty="0" err="1" smtClean="0"/>
              <a:t>pg</a:t>
            </a:r>
            <a:r>
              <a:rPr lang="en-US" sz="2800" dirty="0" smtClean="0"/>
              <a:t> 326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i="1" dirty="0"/>
              <a:t>T</a:t>
            </a:r>
            <a:r>
              <a:rPr lang="en-US" i="1" dirty="0" smtClean="0"/>
              <a:t>he </a:t>
            </a:r>
            <a:r>
              <a:rPr lang="en-US" i="1" dirty="0"/>
              <a:t>Lord had to fulfil every </a:t>
            </a:r>
            <a:r>
              <a:rPr lang="en-US" i="1" dirty="0" smtClean="0"/>
              <a:t>Law </a:t>
            </a:r>
            <a:r>
              <a:rPr lang="en-US" i="1" dirty="0"/>
              <a:t>and every commandment in our </a:t>
            </a:r>
            <a:r>
              <a:rPr lang="en-US" i="1" dirty="0" smtClean="0"/>
              <a:t>stead! </a:t>
            </a:r>
            <a:r>
              <a:rPr lang="en-US" dirty="0"/>
              <a:t> </a:t>
            </a:r>
            <a:r>
              <a:rPr lang="en-US" dirty="0" smtClean="0"/>
              <a:t>It </a:t>
            </a:r>
            <a:r>
              <a:rPr lang="en-US" dirty="0"/>
              <a:t>is shocking in any man, poor, sinful worm that he is, to want to dispense with a single </a:t>
            </a:r>
            <a:r>
              <a:rPr lang="en-US" dirty="0" smtClean="0"/>
              <a:t>Law </a:t>
            </a:r>
            <a:r>
              <a:rPr lang="en-US" dirty="0"/>
              <a:t>of God and to treat it as a matter of no importance</a:t>
            </a:r>
            <a:r>
              <a:rPr lang="en-US" dirty="0" smtClean="0"/>
              <a:t>.”</a:t>
            </a:r>
          </a:p>
          <a:p>
            <a:r>
              <a:rPr lang="en-US" dirty="0" smtClean="0"/>
              <a:t>“</a:t>
            </a:r>
            <a:r>
              <a:rPr lang="en-US" dirty="0"/>
              <a:t>A</a:t>
            </a:r>
            <a:r>
              <a:rPr lang="en-US" dirty="0" smtClean="0"/>
              <a:t> </a:t>
            </a:r>
            <a:r>
              <a:rPr lang="en-US" dirty="0"/>
              <a:t>true Christian manifests himself as a person who fears to commit a single sin</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7. What is one reason why Christians dare not treat even the slightest Law of God as a matter of no importance? (</a:t>
            </a:r>
            <a:r>
              <a:rPr lang="en-US" sz="2800" dirty="0" err="1" smtClean="0"/>
              <a:t>pg</a:t>
            </a:r>
            <a:r>
              <a:rPr lang="en-US" sz="2800" dirty="0" smtClean="0"/>
              <a:t> 326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The Lord also speaks of a person “who shall </a:t>
            </a:r>
            <a:r>
              <a:rPr lang="en-US" i="1" dirty="0"/>
              <a:t>teach</a:t>
            </a:r>
            <a:r>
              <a:rPr lang="en-US" dirty="0"/>
              <a:t> men so.”</a:t>
            </a:r>
          </a:p>
          <a:p>
            <a:r>
              <a:rPr lang="en-US" dirty="0" smtClean="0"/>
              <a:t>“</a:t>
            </a:r>
            <a:r>
              <a:rPr lang="en-US" dirty="0"/>
              <a:t>I</a:t>
            </a:r>
            <a:r>
              <a:rPr lang="en-US" dirty="0" smtClean="0"/>
              <a:t>t </a:t>
            </a:r>
            <a:r>
              <a:rPr lang="en-US" dirty="0"/>
              <a:t>is much worse when </a:t>
            </a:r>
            <a:r>
              <a:rPr lang="en-US" dirty="0" smtClean="0"/>
              <a:t>[the minister] </a:t>
            </a:r>
            <a:r>
              <a:rPr lang="en-US" dirty="0"/>
              <a:t>preaches his lax views and leads men to perdition by his preaching</a:t>
            </a:r>
            <a:r>
              <a:rPr lang="en-US" dirty="0" smtClean="0"/>
              <a:t>.”</a:t>
            </a:r>
          </a:p>
          <a:p>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8. As bad as it is to regard certain sins as unimportant, what’s even worse? (</a:t>
            </a:r>
            <a:r>
              <a:rPr lang="en-US" sz="2800" dirty="0" err="1" smtClean="0"/>
              <a:t>pg</a:t>
            </a:r>
            <a:r>
              <a:rPr lang="en-US" sz="2800" dirty="0" smtClean="0"/>
              <a:t> 327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He is also </a:t>
            </a:r>
            <a:r>
              <a:rPr lang="en-US" i="1" dirty="0"/>
              <a:t>Holiness and Righteousness</a:t>
            </a:r>
            <a:r>
              <a:rPr lang="en-US" dirty="0" smtClean="0"/>
              <a:t>.”</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9. The Law must be preached! It’s true that God is Love, but He is also what? (</a:t>
            </a:r>
            <a:r>
              <a:rPr lang="en-US" sz="2800" dirty="0" err="1" smtClean="0"/>
              <a:t>pg</a:t>
            </a:r>
            <a:r>
              <a:rPr lang="en-US" sz="2800" dirty="0" smtClean="0"/>
              <a:t> 327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Even for an idle word Christians </a:t>
            </a:r>
            <a:r>
              <a:rPr lang="en-US" i="1" dirty="0" smtClean="0"/>
              <a:t>must ask God’s pardon </a:t>
            </a:r>
            <a:r>
              <a:rPr lang="en-US" dirty="0" smtClean="0"/>
              <a:t>with </a:t>
            </a:r>
            <a:r>
              <a:rPr lang="en-US" dirty="0"/>
              <a:t>a contrite heart and promise to guard their lips better in the </a:t>
            </a:r>
            <a:r>
              <a:rPr lang="en-US" dirty="0" smtClean="0"/>
              <a:t>future.”</a:t>
            </a:r>
          </a:p>
          <a:p>
            <a:r>
              <a:rPr lang="en-US" dirty="0" smtClean="0"/>
              <a:t>“If </a:t>
            </a:r>
            <a:r>
              <a:rPr lang="en-US" dirty="0"/>
              <a:t>God were not to forgive their idle words, these alone would damn them. There is no sin venial in itself.”</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10. In Matt</a:t>
            </a:r>
            <a:r>
              <a:rPr lang="en-US" sz="2800" dirty="0"/>
              <a:t>. 12, 36 Christ says: </a:t>
            </a:r>
            <a:r>
              <a:rPr lang="en-US" sz="2800" i="1" dirty="0"/>
              <a:t>I say unto you, That every idle word that men shall speak, they shall give an account thereof in the Day of Judgment</a:t>
            </a:r>
            <a:r>
              <a:rPr lang="en-US" sz="2800" i="1" dirty="0" smtClean="0"/>
              <a:t>. </a:t>
            </a:r>
            <a:r>
              <a:rPr lang="en-US" sz="2800" dirty="0" smtClean="0"/>
              <a:t>How must Christians view even such “idle words”?</a:t>
            </a:r>
            <a:r>
              <a:rPr lang="en-US" sz="2800" dirty="0"/>
              <a:t/>
            </a:r>
            <a:br>
              <a:rPr lang="en-US" sz="2800" dirty="0"/>
            </a:br>
            <a:r>
              <a:rPr lang="en-US" sz="2800" dirty="0"/>
              <a:t>(</a:t>
            </a:r>
            <a:r>
              <a:rPr lang="en-US" sz="2800" dirty="0" err="1" smtClean="0"/>
              <a:t>pg</a:t>
            </a:r>
            <a:r>
              <a:rPr lang="en-US" sz="2800" dirty="0" smtClean="0"/>
              <a:t> 327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I</a:t>
            </a:r>
            <a:r>
              <a:rPr lang="en-US" dirty="0" smtClean="0"/>
              <a:t>f </a:t>
            </a:r>
            <a:r>
              <a:rPr lang="en-US" dirty="0"/>
              <a:t>a person had kept nine hundred and ninety-nine out of the thousand commandments, he would be guilty of the whole </a:t>
            </a:r>
            <a:r>
              <a:rPr lang="en-US" dirty="0" smtClean="0"/>
              <a:t>Law. </a:t>
            </a:r>
            <a:r>
              <a:rPr lang="en-US" dirty="0"/>
              <a:t>That applies to every one of the so-called venial sins</a:t>
            </a:r>
            <a:r>
              <a:rPr lang="en-US" dirty="0" smtClean="0"/>
              <a:t>.”</a:t>
            </a:r>
          </a:p>
          <a:p>
            <a:r>
              <a:rPr lang="en-US" dirty="0"/>
              <a:t>Jas. 2, </a:t>
            </a:r>
            <a:r>
              <a:rPr lang="en-US" dirty="0" smtClean="0"/>
              <a:t>10:</a:t>
            </a:r>
            <a:r>
              <a:rPr lang="en-US" dirty="0"/>
              <a:t> </a:t>
            </a:r>
            <a:r>
              <a:rPr lang="en-US" i="1" dirty="0"/>
              <a:t>Whosoever shall keep the whole </a:t>
            </a:r>
            <a:r>
              <a:rPr lang="en-US" i="1" dirty="0" smtClean="0"/>
              <a:t>Law </a:t>
            </a:r>
            <a:r>
              <a:rPr lang="en-US" i="1" dirty="0"/>
              <a:t>and yet offend in one point, he is guilty of all.</a:t>
            </a:r>
            <a:endParaRPr lang="en-US" dirty="0"/>
          </a:p>
          <a:p>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11. Suppose God’s Law had a thousand Commandments, how many would we have to break to be eternally condemned? Which passage tells us that? (</a:t>
            </a:r>
            <a:r>
              <a:rPr lang="en-US" sz="2800" dirty="0" err="1" smtClean="0"/>
              <a:t>pg</a:t>
            </a:r>
            <a:r>
              <a:rPr lang="en-US" sz="2800" dirty="0" smtClean="0"/>
              <a:t> 328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i="1" dirty="0"/>
              <a:t>T</a:t>
            </a:r>
            <a:r>
              <a:rPr lang="en-US" i="1" dirty="0" smtClean="0"/>
              <a:t>he </a:t>
            </a:r>
            <a:r>
              <a:rPr lang="en-US" i="1" dirty="0"/>
              <a:t>blood of Jesus Christ, the Son of God, must have been required also for canceling the so-called venial sins</a:t>
            </a:r>
            <a:r>
              <a:rPr lang="en-US" i="1" dirty="0" smtClean="0"/>
              <a:t>.”</a:t>
            </a:r>
          </a:p>
          <a:p>
            <a:r>
              <a:rPr lang="en-US" dirty="0" smtClean="0"/>
              <a:t>Therefore, “venial </a:t>
            </a:r>
            <a:r>
              <a:rPr lang="en-US" dirty="0"/>
              <a:t>sins in themselves must also be mortal </a:t>
            </a:r>
            <a:r>
              <a:rPr lang="en-US" dirty="0" smtClean="0"/>
              <a:t>sins” (according to their nature, that </a:t>
            </a:r>
            <a:r>
              <a:rPr lang="en-US" dirty="0" smtClean="0"/>
              <a:t>is</a:t>
            </a:r>
            <a:r>
              <a:rPr lang="en-US" dirty="0"/>
              <a:t>,</a:t>
            </a:r>
            <a:r>
              <a:rPr lang="en-US" dirty="0" smtClean="0"/>
              <a:t> </a:t>
            </a:r>
            <a:r>
              <a:rPr lang="en-US" dirty="0" smtClean="0"/>
              <a:t>even the slightest sin carries with it the sentence of eternal death).</a:t>
            </a:r>
            <a:endParaRPr lang="en-US" dirty="0"/>
          </a:p>
          <a:p>
            <a:endParaRPr lang="en-US" i="1"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12. </a:t>
            </a:r>
            <a:r>
              <a:rPr lang="en-US" sz="2800" b="0" dirty="0">
                <a:effectLst/>
              </a:rPr>
              <a:t>I John 1, 7 we read: </a:t>
            </a:r>
            <a:r>
              <a:rPr lang="en-US" sz="2800" b="0" i="1" dirty="0">
                <a:effectLst/>
              </a:rPr>
              <a:t>The blood of Jesus Christ, His Son, </a:t>
            </a:r>
            <a:r>
              <a:rPr lang="en-US" sz="2800" b="0" i="1" dirty="0" err="1">
                <a:effectLst/>
              </a:rPr>
              <a:t>cleanseth</a:t>
            </a:r>
            <a:r>
              <a:rPr lang="en-US" sz="2800" b="0" i="1" dirty="0">
                <a:effectLst/>
              </a:rPr>
              <a:t> us from </a:t>
            </a:r>
            <a:r>
              <a:rPr lang="en-US" sz="2800" b="0" i="1" u="sng" dirty="0">
                <a:effectLst/>
              </a:rPr>
              <a:t>all </a:t>
            </a:r>
            <a:r>
              <a:rPr lang="en-US" sz="2800" b="0" i="1" dirty="0">
                <a:effectLst/>
              </a:rPr>
              <a:t>sin</a:t>
            </a:r>
            <a:r>
              <a:rPr lang="en-US" sz="2800" b="0" i="1" dirty="0" smtClean="0">
                <a:effectLst/>
              </a:rPr>
              <a:t>. </a:t>
            </a:r>
            <a:r>
              <a:rPr lang="en-US" sz="2800" b="0" dirty="0" smtClean="0">
                <a:effectLst/>
              </a:rPr>
              <a:t>This passage obviously tells us about the wonderful grace of God! But it also implies something about sin, which is what?</a:t>
            </a:r>
            <a:r>
              <a:rPr lang="en-US" sz="2800" dirty="0" smtClean="0"/>
              <a:t> (</a:t>
            </a:r>
            <a:r>
              <a:rPr lang="en-US" sz="2800" dirty="0" err="1" smtClean="0"/>
              <a:t>pg</a:t>
            </a:r>
            <a:r>
              <a:rPr lang="en-US" sz="2800" dirty="0" smtClean="0"/>
              <a:t> 328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he tears down the manifesto which a king has had posted in public and tramples upon it</a:t>
            </a:r>
            <a:r>
              <a:rPr lang="en-US" dirty="0" smtClean="0"/>
              <a:t>.”</a:t>
            </a:r>
          </a:p>
          <a:p>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13. Walther makes the point that sin is rebellion against God. God is the king who has posted his “manifesto” (the Law) to the world. What does the sinner in effect do to that manifesto? (</a:t>
            </a:r>
            <a:r>
              <a:rPr lang="en-US" sz="2800" dirty="0" err="1" smtClean="0"/>
              <a:t>pg</a:t>
            </a:r>
            <a:r>
              <a:rPr lang="en-US" sz="2800" dirty="0" smtClean="0"/>
              <a:t> 328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i="1" dirty="0" smtClean="0"/>
              <a:t>“</a:t>
            </a:r>
            <a:r>
              <a:rPr lang="en-US" i="1" dirty="0"/>
              <a:t>A true Christian is not like a brazen criminal who carries his head high; he is not hard-hearted, but contrite</a:t>
            </a:r>
            <a:r>
              <a:rPr lang="en-US" i="1" dirty="0" smtClean="0"/>
              <a:t>.”</a:t>
            </a:r>
          </a:p>
          <a:p>
            <a:r>
              <a:rPr lang="en-US" dirty="0" smtClean="0"/>
              <a:t>“</a:t>
            </a:r>
            <a:r>
              <a:rPr lang="en-US" dirty="0"/>
              <a:t>If he is reminded of any word that God has spoken, he accepts it immediately with due humility. Anybody may utter a warning or a rebuke to a Christian, and it will be accepted</a:t>
            </a:r>
            <a:r>
              <a:rPr lang="en-US" dirty="0" smtClean="0"/>
              <a:t>.”</a:t>
            </a:r>
          </a:p>
          <a:p>
            <a:r>
              <a:rPr lang="en-US" dirty="0" smtClean="0"/>
              <a:t>“</a:t>
            </a:r>
            <a:r>
              <a:rPr lang="en-US" dirty="0"/>
              <a:t>Without a broken spirit a person may talk ever so much about the Christian faith; it is all </a:t>
            </a:r>
            <a:r>
              <a:rPr lang="en-US" dirty="0" smtClean="0"/>
              <a:t>worthless.”</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14. How is a real Christian, though he be a sinner, unlike a brazen criminal? (</a:t>
            </a:r>
            <a:r>
              <a:rPr lang="en-US" sz="2800" dirty="0" err="1" smtClean="0"/>
              <a:t>pg</a:t>
            </a:r>
            <a:r>
              <a:rPr lang="en-US" sz="2800" dirty="0" smtClean="0"/>
              <a:t> 328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When Christ says: “He is in danger of the Judgment,” </a:t>
            </a:r>
            <a:r>
              <a:rPr lang="en-US" i="1" dirty="0"/>
              <a:t>He treats anger and murder alike</a:t>
            </a:r>
            <a:r>
              <a:rPr lang="en-US" dirty="0" smtClean="0"/>
              <a:t>.</a:t>
            </a:r>
          </a:p>
          <a:p>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15. Matthew 5:21 – 22 is a revealing passage. What is Jesus’ point? (</a:t>
            </a:r>
            <a:r>
              <a:rPr lang="en-US" sz="2800" dirty="0" err="1" smtClean="0"/>
              <a:t>pg</a:t>
            </a:r>
            <a:r>
              <a:rPr lang="en-US" sz="2800" dirty="0" smtClean="0"/>
              <a:t> 329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a:bodyPr>
          <a:lstStyle/>
          <a:p>
            <a:r>
              <a:rPr lang="en-US" dirty="0" smtClean="0"/>
              <a:t>What </a:t>
            </a:r>
            <a:r>
              <a:rPr lang="en-US" dirty="0" smtClean="0"/>
              <a:t>do you </a:t>
            </a:r>
            <a:r>
              <a:rPr lang="en-US" dirty="0" smtClean="0"/>
              <a:t>need to be careful about when speaking concerning the sins of believers?</a:t>
            </a:r>
          </a:p>
          <a:p>
            <a:r>
              <a:rPr lang="en-US" dirty="0" smtClean="0"/>
              <a:t>How is a “pilgrim attacked by a highwayman” like a Christian who has sinned?</a:t>
            </a:r>
          </a:p>
          <a:p>
            <a:r>
              <a:rPr lang="en-US" dirty="0" smtClean="0"/>
              <a:t>What’s the difference between falling into a sin and living in sin?</a:t>
            </a:r>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All these texts prove that the so-called </a:t>
            </a:r>
            <a:r>
              <a:rPr lang="en-US" i="1" dirty="0"/>
              <a:t>venial sins are not venial in themselves, in their nature, but damnable, mortal sins</a:t>
            </a:r>
            <a:r>
              <a:rPr lang="en-US" i="1" dirty="0" smtClean="0"/>
              <a:t>.”</a:t>
            </a:r>
            <a:endParaRPr lang="en-US" i="1"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16. According to Walther, what is the true nature even of so-called “venial” sins? (</a:t>
            </a:r>
            <a:r>
              <a:rPr lang="en-US" sz="2800" dirty="0" err="1" smtClean="0"/>
              <a:t>pg</a:t>
            </a:r>
            <a:r>
              <a:rPr lang="en-US" sz="2800" dirty="0" smtClean="0"/>
              <a:t> 329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i="1" dirty="0" smtClean="0"/>
              <a:t>“…that </a:t>
            </a:r>
            <a:r>
              <a:rPr lang="en-US" i="1" dirty="0"/>
              <a:t>no absolution is required for venial sins</a:t>
            </a:r>
            <a:r>
              <a:rPr lang="en-US" i="1" dirty="0" smtClean="0"/>
              <a:t>.”</a:t>
            </a:r>
          </a:p>
          <a:p>
            <a:r>
              <a:rPr lang="en-US" dirty="0" smtClean="0"/>
              <a:t>“Among </a:t>
            </a:r>
            <a:r>
              <a:rPr lang="en-US" dirty="0"/>
              <a:t>venial sins the Romanists number sinful desires that do not materialize in acts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17. The Roman Catholics have a downright anti-Christian doctrine on this matter. What do they teach about venial sins? (</a:t>
            </a:r>
            <a:r>
              <a:rPr lang="en-US" sz="2800" dirty="0" err="1" smtClean="0"/>
              <a:t>pg</a:t>
            </a:r>
            <a:r>
              <a:rPr lang="en-US" sz="2800" dirty="0" smtClean="0"/>
              <a:t> 330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“…to </a:t>
            </a:r>
            <a:r>
              <a:rPr lang="en-US" dirty="0"/>
              <a:t>deny that a person sins even in his good deeds, that </a:t>
            </a:r>
            <a:r>
              <a:rPr lang="en-US" i="1" dirty="0"/>
              <a:t>venial sins are such not by their nature,</a:t>
            </a:r>
            <a:r>
              <a:rPr lang="en-US" dirty="0"/>
              <a:t> but solely by the mercy of God, or that sin remains in an infant also after </a:t>
            </a:r>
            <a:r>
              <a:rPr lang="en-US" dirty="0" smtClean="0"/>
              <a:t>baptism.”</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18. Which false teaching does Luther say amounts to “trampling Paul and Christ underfoot”? (</a:t>
            </a:r>
            <a:r>
              <a:rPr lang="en-US" sz="2800" dirty="0" err="1" smtClean="0"/>
              <a:t>pg</a:t>
            </a:r>
            <a:r>
              <a:rPr lang="en-US" sz="2800" dirty="0"/>
              <a:t> 330</a:t>
            </a:r>
            <a:br>
              <a:rPr lang="en-US" sz="2800" dirty="0"/>
            </a:br>
            <a:r>
              <a:rPr lang="en-US" sz="2800" dirty="0" smtClean="0"/>
              <a:t>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22</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I</a:t>
            </a:r>
            <a:r>
              <a:rPr lang="en-US" dirty="0" smtClean="0"/>
              <a:t>t </a:t>
            </a:r>
            <a:r>
              <a:rPr lang="en-US" dirty="0"/>
              <a:t>is not a trifling matter </a:t>
            </a:r>
            <a:r>
              <a:rPr lang="en-US" i="1" dirty="0"/>
              <a:t>to depart from the </a:t>
            </a:r>
            <a:r>
              <a:rPr lang="en-US" i="1" dirty="0" smtClean="0"/>
              <a:t>Law </a:t>
            </a:r>
            <a:r>
              <a:rPr lang="en-US" i="1" dirty="0"/>
              <a:t>and will of God a hairbreadth</a:t>
            </a:r>
            <a:r>
              <a:rPr lang="en-US" dirty="0"/>
              <a:t>, nor is the mercy of God which pardons venial sins a trifling matter</a:t>
            </a:r>
            <a:r>
              <a:rPr lang="en-US" dirty="0" smtClean="0"/>
              <a:t>.”</a:t>
            </a:r>
          </a:p>
          <a:p>
            <a:r>
              <a:rPr lang="en-US" dirty="0" smtClean="0"/>
              <a:t>“</a:t>
            </a:r>
            <a:r>
              <a:rPr lang="en-US" dirty="0"/>
              <a:t>Let us beware of this pharisaical leaven</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19. Luther decries the “miserable </a:t>
            </a:r>
            <a:r>
              <a:rPr lang="en-US" sz="2800" dirty="0" err="1" smtClean="0"/>
              <a:t>theologasters</a:t>
            </a:r>
            <a:r>
              <a:rPr lang="en-US" sz="2800" dirty="0" smtClean="0"/>
              <a:t>” who teach that venial sins are not serious. What does Luther warn is “not a trifling matter”? (</a:t>
            </a:r>
            <a:r>
              <a:rPr lang="en-US" sz="2800" dirty="0" err="1" smtClean="0"/>
              <a:t>pg</a:t>
            </a:r>
            <a:r>
              <a:rPr lang="en-US" sz="2800" dirty="0" smtClean="0"/>
              <a:t> 331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securely snoring away in their sins and are not aware that they are committing gross sins</a:t>
            </a:r>
            <a:r>
              <a:rPr lang="en-US" dirty="0" smtClean="0"/>
              <a:t>.”</a:t>
            </a:r>
          </a:p>
          <a:p>
            <a:r>
              <a:rPr lang="en-US" dirty="0" smtClean="0"/>
              <a:t>“</a:t>
            </a:r>
            <a:r>
              <a:rPr lang="en-US" dirty="0"/>
              <a:t>Any person who is not in constant fear of being full of mortal sins and does not act accordingly, </a:t>
            </a:r>
            <a:r>
              <a:rPr lang="en-US" i="1" dirty="0"/>
              <a:t>will scarcely be saved</a:t>
            </a:r>
            <a:r>
              <a:rPr lang="en-US" i="1" dirty="0" smtClean="0"/>
              <a:t>.</a:t>
            </a:r>
            <a:r>
              <a:rPr lang="en-US" dirty="0" smtClean="0"/>
              <a:t>” (!!)</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20. People who are not concerned about “venial” sins are doing </a:t>
            </a:r>
            <a:r>
              <a:rPr lang="en-US" sz="2800" i="1" dirty="0" smtClean="0"/>
              <a:t>what</a:t>
            </a:r>
            <a:r>
              <a:rPr lang="en-US" sz="2800" dirty="0" smtClean="0"/>
              <a:t> according to Luther? (</a:t>
            </a:r>
            <a:r>
              <a:rPr lang="en-US" sz="2800" dirty="0" err="1" smtClean="0"/>
              <a:t>pg</a:t>
            </a:r>
            <a:r>
              <a:rPr lang="en-US" sz="2800" dirty="0" smtClean="0"/>
              <a:t> 331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E</a:t>
            </a:r>
            <a:r>
              <a:rPr lang="en-US" dirty="0" smtClean="0"/>
              <a:t>ven </a:t>
            </a:r>
            <a:r>
              <a:rPr lang="en-US" i="1" dirty="0"/>
              <a:t>good works </a:t>
            </a:r>
            <a:r>
              <a:rPr lang="en-US" dirty="0"/>
              <a:t>cannot bear the scrutiny of God’s judgment, but are in need of pardoning mercy</a:t>
            </a:r>
            <a:r>
              <a:rPr lang="en-US" dirty="0" smtClean="0"/>
              <a:t>.”</a:t>
            </a:r>
          </a:p>
          <a:p>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21. </a:t>
            </a:r>
            <a:r>
              <a:rPr lang="en-US" sz="2800" dirty="0" smtClean="0"/>
              <a:t>“Venial </a:t>
            </a:r>
            <a:r>
              <a:rPr lang="en-US" sz="2800" dirty="0" smtClean="0"/>
              <a:t>sins” are indeed serious, but Luther goes even further. Not even </a:t>
            </a:r>
            <a:r>
              <a:rPr lang="en-US" sz="2800" i="1" dirty="0" smtClean="0"/>
              <a:t>what </a:t>
            </a:r>
            <a:r>
              <a:rPr lang="en-US" sz="2800" dirty="0" smtClean="0"/>
              <a:t>can bear the scrutiny of God’s judgment? (</a:t>
            </a:r>
            <a:r>
              <a:rPr lang="en-US" sz="2800" dirty="0" err="1" smtClean="0"/>
              <a:t>pg</a:t>
            </a:r>
            <a:r>
              <a:rPr lang="en-US" sz="2800" dirty="0" smtClean="0"/>
              <a:t> 331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“Always </a:t>
            </a:r>
            <a:r>
              <a:rPr lang="en-US" dirty="0"/>
              <a:t>remind yourselves that, </a:t>
            </a:r>
            <a:r>
              <a:rPr lang="en-US" i="1" dirty="0"/>
              <a:t>if God were to deal with you according to His justice, you would belong in hell</a:t>
            </a:r>
            <a:r>
              <a:rPr lang="en-US" dirty="0"/>
              <a:t>, not on a pleasant couch</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22. What fact about God’s justice does Walther say we must constantly remind ourselves of? (</a:t>
            </a:r>
            <a:r>
              <a:rPr lang="en-US" sz="2800" dirty="0" err="1" smtClean="0"/>
              <a:t>pg</a:t>
            </a:r>
            <a:r>
              <a:rPr lang="en-US" sz="2800" dirty="0" smtClean="0"/>
              <a:t> 331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i="1" dirty="0"/>
              <a:t>“Sin is as great as He is who is offended by it</a:t>
            </a:r>
            <a:r>
              <a:rPr lang="en-US" i="1" dirty="0" smtClean="0"/>
              <a:t>.”</a:t>
            </a:r>
          </a:p>
          <a:p>
            <a:pPr fontAlgn="base"/>
            <a:r>
              <a:rPr lang="en-US" dirty="0" smtClean="0"/>
              <a:t>“</a:t>
            </a:r>
            <a:r>
              <a:rPr lang="en-US" dirty="0"/>
              <a:t>Since God is offended by sin, there is in sin an immeasurable wickedness and an immeasurable guilt</a:t>
            </a:r>
            <a:r>
              <a:rPr lang="en-US" dirty="0" smtClean="0"/>
              <a:t>.”</a:t>
            </a:r>
            <a:endParaRPr lang="en-US" dirty="0"/>
          </a:p>
          <a:p>
            <a:pPr marL="109728" indent="0" fontAlgn="base">
              <a:buNone/>
            </a:pP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23. What timeless truth was expressed by the 17</a:t>
            </a:r>
            <a:r>
              <a:rPr lang="en-US" sz="2800" baseline="30000" dirty="0" smtClean="0"/>
              <a:t>th</a:t>
            </a:r>
            <a:r>
              <a:rPr lang="en-US" sz="2800" dirty="0" smtClean="0"/>
              <a:t> century theologian Johann </a:t>
            </a:r>
            <a:r>
              <a:rPr lang="en-US" sz="2800" dirty="0" err="1" smtClean="0"/>
              <a:t>Dannhauer</a:t>
            </a:r>
            <a:r>
              <a:rPr lang="en-US" sz="2800" dirty="0" smtClean="0"/>
              <a:t>? (</a:t>
            </a:r>
            <a:r>
              <a:rPr lang="en-US" sz="2800" dirty="0" err="1" smtClean="0"/>
              <a:t>pg</a:t>
            </a:r>
            <a:r>
              <a:rPr lang="en-US" sz="2800" dirty="0" smtClean="0"/>
              <a:t> 332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The fact that sin exists and the question how it </a:t>
            </a:r>
            <a:r>
              <a:rPr lang="en-US" dirty="0" smtClean="0"/>
              <a:t>originated.”</a:t>
            </a:r>
          </a:p>
          <a:p>
            <a:r>
              <a:rPr lang="en-US" dirty="0" smtClean="0"/>
              <a:t>“Even </a:t>
            </a:r>
            <a:r>
              <a:rPr lang="en-US" dirty="0"/>
              <a:t>the more serious philosophers of pagan antiquity were occupied with this highly important and grave subject</a:t>
            </a:r>
            <a:r>
              <a:rPr lang="en-US" dirty="0" smtClean="0"/>
              <a:t>.”</a:t>
            </a:r>
          </a:p>
          <a:p>
            <a:r>
              <a:rPr lang="en-US" dirty="0" smtClean="0"/>
              <a:t>“</a:t>
            </a:r>
            <a:r>
              <a:rPr lang="en-US" dirty="0"/>
              <a:t>But after all is told, they did not perceive the terrible abomination that sin is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 What does Walther refer to as  “two of the greatest problems with which the mind of man is wrestling”? (</a:t>
            </a:r>
            <a:r>
              <a:rPr lang="en-US" sz="2800" dirty="0" err="1" smtClean="0"/>
              <a:t>pg</a:t>
            </a:r>
            <a:r>
              <a:rPr lang="en-US" sz="2800" dirty="0" smtClean="0"/>
              <a:t> 324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57400"/>
            <a:ext cx="8229600" cy="4267200"/>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a:t>
            </a:r>
            <a:r>
              <a:rPr lang="en-US" i="1" dirty="0" smtClean="0"/>
              <a:t>who </a:t>
            </a:r>
            <a:r>
              <a:rPr lang="en-US" i="1" dirty="0"/>
              <a:t>do not know what sin is</a:t>
            </a:r>
            <a:r>
              <a:rPr lang="en-US" dirty="0" smtClean="0"/>
              <a:t>.”</a:t>
            </a:r>
          </a:p>
          <a:p>
            <a:r>
              <a:rPr lang="en-US" dirty="0" smtClean="0"/>
              <a:t>“Rationalists </a:t>
            </a:r>
            <a:r>
              <a:rPr lang="en-US" dirty="0"/>
              <a:t>claim that man is naturally good and becomes evil and sinful only through evil </a:t>
            </a:r>
            <a:r>
              <a:rPr lang="en-US" dirty="0" smtClean="0"/>
              <a:t>examples.”</a:t>
            </a:r>
          </a:p>
          <a:p>
            <a:r>
              <a:rPr lang="en-US" dirty="0" smtClean="0"/>
              <a:t>“</a:t>
            </a:r>
            <a:r>
              <a:rPr lang="en-US" dirty="0"/>
              <a:t>Others, like the pantheists, atheists, and materialists, claim that sinning is in no way worse than eating when you are hungry or drinking when you are </a:t>
            </a:r>
            <a:r>
              <a:rPr lang="en-US" dirty="0" smtClean="0"/>
              <a:t>thirsty.”</a:t>
            </a:r>
          </a:p>
          <a:p>
            <a:r>
              <a:rPr lang="en-US" dirty="0" smtClean="0"/>
              <a:t>“</a:t>
            </a:r>
            <a:r>
              <a:rPr lang="en-US" dirty="0"/>
              <a:t>This blindness concerning sin is the </a:t>
            </a:r>
            <a:r>
              <a:rPr lang="en-US" i="1" dirty="0"/>
              <a:t>chief cause of the almost universal rejection of the </a:t>
            </a:r>
            <a:r>
              <a:rPr lang="en-US" i="1" dirty="0" smtClean="0"/>
              <a:t>Gospel </a:t>
            </a:r>
            <a:r>
              <a:rPr lang="en-US" i="1" dirty="0"/>
              <a:t>in our time</a:t>
            </a:r>
            <a:r>
              <a:rPr lang="en-US" i="1" dirty="0" smtClean="0"/>
              <a:t>.</a:t>
            </a:r>
            <a:r>
              <a:rPr lang="en-US" dirty="0" smtClean="0"/>
              <a:t>” </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 Complete the sentence: “it is a pity that even in the midst of Christendom there are people without number, both baptized and unbaptized, who…” (</a:t>
            </a:r>
            <a:r>
              <a:rPr lang="en-US" sz="2800" dirty="0" err="1" smtClean="0"/>
              <a:t>pg</a:t>
            </a:r>
            <a:r>
              <a:rPr lang="en-US" sz="2800" dirty="0" smtClean="0"/>
              <a:t> 324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a:t>
            </a:r>
            <a:r>
              <a:rPr lang="en-US" dirty="0" smtClean="0"/>
              <a:t>hat </a:t>
            </a:r>
            <a:r>
              <a:rPr lang="en-US" dirty="0"/>
              <a:t>he know how to depict for his hearers the true nature of sin in terms that are as plain and distinct as they are terrible, drastic, and impressive</a:t>
            </a:r>
            <a:r>
              <a:rPr lang="en-US" dirty="0" smtClean="0"/>
              <a:t>.”</a:t>
            </a:r>
          </a:p>
          <a:p>
            <a:r>
              <a:rPr lang="en-US" dirty="0" smtClean="0"/>
              <a:t>“</a:t>
            </a:r>
            <a:r>
              <a:rPr lang="en-US" dirty="0"/>
              <a:t>W</a:t>
            </a:r>
            <a:r>
              <a:rPr lang="en-US" dirty="0" smtClean="0"/>
              <a:t>ithout </a:t>
            </a:r>
            <a:r>
              <a:rPr lang="en-US" dirty="0"/>
              <a:t>a real knowledge of what an awful thing sin is man cannot understand and accept the </a:t>
            </a:r>
            <a:r>
              <a:rPr lang="en-US" dirty="0" smtClean="0"/>
              <a:t>Gospel.”</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3. </a:t>
            </a:r>
            <a:r>
              <a:rPr lang="en-US" sz="2800" dirty="0"/>
              <a:t>T</a:t>
            </a:r>
            <a:r>
              <a:rPr lang="en-US" sz="2800" dirty="0" smtClean="0"/>
              <a:t>herefore, Walther says, one of the most important prerequisites of the pastoral ministry is </a:t>
            </a:r>
            <a:r>
              <a:rPr lang="en-US" sz="2800" i="1" dirty="0" smtClean="0"/>
              <a:t>what? </a:t>
            </a:r>
            <a:r>
              <a:rPr lang="en-US" sz="2800" dirty="0" smtClean="0"/>
              <a:t>(</a:t>
            </a:r>
            <a:r>
              <a:rPr lang="en-US" sz="2800" dirty="0" err="1" smtClean="0"/>
              <a:t>pg</a:t>
            </a:r>
            <a:r>
              <a:rPr lang="en-US" sz="2800" dirty="0" smtClean="0"/>
              <a:t> 325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lstStyle/>
          <a:p>
            <a:pPr fontAlgn="base"/>
            <a:r>
              <a:rPr lang="en-US" i="1" dirty="0"/>
              <a:t>In the fifteenth place, the Word of God is not rightly divided when the preacher speaks of certain sins as if they were not of a damnable, but of venial nature.</a:t>
            </a:r>
          </a:p>
          <a:p>
            <a:pPr fontAlgn="base"/>
            <a:endParaRPr lang="en-US" i="1" dirty="0"/>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XIX</a:t>
            </a:r>
            <a:br>
              <a:rPr lang="en-US" sz="7300" dirty="0" smtClean="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Sins which expel the Holy Ghost and bring on spiritual death are called </a:t>
            </a:r>
            <a:r>
              <a:rPr lang="en-US" i="1" dirty="0"/>
              <a:t>mortal sins</a:t>
            </a:r>
            <a:r>
              <a:rPr lang="en-US" i="1" dirty="0" smtClean="0"/>
              <a:t>.</a:t>
            </a:r>
            <a:r>
              <a:rPr lang="en-US" dirty="0" smtClean="0"/>
              <a:t>”</a:t>
            </a:r>
          </a:p>
          <a:p>
            <a:endParaRPr lang="en-US" i="1"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4. Walther says that a distinction must be made between “mortal” and “venial” sins. They differ as to their effect. What is the effect of mortal sins upon the believer who commits them? (</a:t>
            </a:r>
            <a:r>
              <a:rPr lang="en-US" sz="2800" dirty="0" err="1" smtClean="0"/>
              <a:t>pg</a:t>
            </a:r>
            <a:r>
              <a:rPr lang="en-US" sz="2800" dirty="0" smtClean="0"/>
              <a:t>  325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763000" cy="5105400"/>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20000"/>
          </a:bodyPr>
          <a:lstStyle/>
          <a:p>
            <a:r>
              <a:rPr lang="en-US" dirty="0" smtClean="0"/>
              <a:t>“</a:t>
            </a:r>
            <a:r>
              <a:rPr lang="en-US" i="1" dirty="0"/>
              <a:t>Venial sins</a:t>
            </a:r>
            <a:r>
              <a:rPr lang="en-US" dirty="0"/>
              <a:t> are termed such as a Christian commits without forfeiting the indwelling of the Holy Spirit. </a:t>
            </a:r>
            <a:r>
              <a:rPr lang="en-US" dirty="0" smtClean="0"/>
              <a:t>”</a:t>
            </a:r>
          </a:p>
          <a:p>
            <a:r>
              <a:rPr lang="en-US" dirty="0" smtClean="0"/>
              <a:t>“</a:t>
            </a:r>
            <a:r>
              <a:rPr lang="en-US" dirty="0"/>
              <a:t>They are sins of weakness or rashness; frequently they are called the daily sins of Christians</a:t>
            </a:r>
            <a:r>
              <a:rPr lang="en-US" dirty="0" smtClean="0"/>
              <a:t>.”</a:t>
            </a:r>
          </a:p>
          <a:p>
            <a:r>
              <a:rPr lang="en-US" dirty="0"/>
              <a:t>Helpful definition from Franz Pieper’s </a:t>
            </a:r>
            <a:r>
              <a:rPr lang="en-US" u="sng" dirty="0"/>
              <a:t>Dogmatics</a:t>
            </a:r>
            <a:r>
              <a:rPr lang="en-US" dirty="0"/>
              <a:t>: </a:t>
            </a:r>
            <a:r>
              <a:rPr lang="en-US" i="1" dirty="0"/>
              <a:t>“As to their effect, sins are divided into mortal sins and venial sins. Mortal sins are those which result in the death of the sinner. This term takes in all the sins of the unbelievers. In the case of the believers those sins are called </a:t>
            </a:r>
            <a:r>
              <a:rPr lang="en-US" i="1" dirty="0" smtClean="0"/>
              <a:t>mortal </a:t>
            </a:r>
            <a:r>
              <a:rPr lang="en-US" i="1" dirty="0"/>
              <a:t>which force the Holy Spirit to depart from one’s heart, which destroy faith. Venial sins are sins which, though they in themselves merit eternal death, our daily forgiven to the believer. They are also called sins of weakness. They do not drive the Holy Spirit from the heart, do not extinguish faith… Any sin may become a mortal sin if we persevere in it against the admonition of our conscience.”</a:t>
            </a:r>
            <a:endParaRPr lang="en-US" dirty="0" smtClean="0"/>
          </a:p>
          <a:p>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5. What are “venial” sins? (</a:t>
            </a:r>
            <a:r>
              <a:rPr lang="en-US" sz="2800" dirty="0" err="1" smtClean="0"/>
              <a:t>pg</a:t>
            </a:r>
            <a:r>
              <a:rPr lang="en-US" sz="2800" dirty="0" smtClean="0"/>
              <a:t> 325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763000" cy="5105400"/>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a:t>The line is not drawn by the </a:t>
            </a:r>
            <a:r>
              <a:rPr lang="en-US" i="1" dirty="0"/>
              <a:t>seriousness</a:t>
            </a:r>
            <a:r>
              <a:rPr lang="en-US" dirty="0"/>
              <a:t> of the sin itself but rather by </a:t>
            </a:r>
            <a:r>
              <a:rPr lang="en-US" i="1" dirty="0"/>
              <a:t>the absence of repentant faith</a:t>
            </a:r>
            <a:r>
              <a:rPr lang="en-US" dirty="0"/>
              <a:t>.</a:t>
            </a:r>
          </a:p>
          <a:p>
            <a:r>
              <a:rPr lang="en-US" dirty="0"/>
              <a:t>Since we cannot see the heart, we must be very careful about concluding that repentant faith is absent.</a:t>
            </a:r>
          </a:p>
          <a:p>
            <a:r>
              <a:rPr lang="en-US" dirty="0"/>
              <a:t>The willful desire to continue in sin without repentance is the flesh driving out the </a:t>
            </a:r>
            <a:r>
              <a:rPr lang="en-US" dirty="0" smtClean="0"/>
              <a:t>Spirit-created </a:t>
            </a:r>
            <a:r>
              <a:rPr lang="en-US" dirty="0"/>
              <a:t>new man.</a:t>
            </a:r>
          </a:p>
          <a:p>
            <a:r>
              <a:rPr lang="en-US" dirty="0"/>
              <a:t>When in a "Christian" the struggle of the </a:t>
            </a:r>
            <a:r>
              <a:rPr lang="en-US" dirty="0" smtClean="0"/>
              <a:t>Spirit </a:t>
            </a:r>
            <a:r>
              <a:rPr lang="en-US" dirty="0"/>
              <a:t>against the flesh has ceased and sin has dominion, this person has fallen from faith. </a:t>
            </a:r>
          </a:p>
          <a:p>
            <a:r>
              <a:rPr lang="en-US" dirty="0"/>
              <a:t/>
            </a:r>
            <a:br>
              <a:rPr lang="en-US" dirty="0"/>
            </a:br>
            <a:endParaRPr lang="en-US" dirty="0"/>
          </a:p>
        </p:txBody>
      </p:sp>
      <p:sp>
        <p:nvSpPr>
          <p:cNvPr id="3" name="Title 2"/>
          <p:cNvSpPr>
            <a:spLocks noGrp="1"/>
          </p:cNvSpPr>
          <p:nvPr>
            <p:ph type="title"/>
          </p:nvPr>
        </p:nvSpPr>
        <p:spPr>
          <a:xfrm>
            <a:off x="533400" y="30480"/>
            <a:ext cx="8229600" cy="1706562"/>
          </a:xfrm>
        </p:spPr>
        <p:txBody>
          <a:bodyPr anchor="ctr" anchorCtr="0">
            <a:normAutofit/>
          </a:bodyPr>
          <a:lstStyle/>
          <a:p>
            <a:r>
              <a:rPr lang="en-US" sz="2400" dirty="0" smtClean="0"/>
              <a:t>5A. In addition, John Ude, professor of dogmatics, offers the following points on this subject:</a:t>
            </a:r>
            <a:endParaRPr lang="en-US" sz="24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extLst>
      <p:ext uri="{BB962C8B-B14F-4D97-AF65-F5344CB8AC3E}">
        <p14:creationId xmlns:p14="http://schemas.microsoft.com/office/powerpoint/2010/main" val="385630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1109</TotalTime>
  <Words>1636</Words>
  <Application>Microsoft Office PowerPoint</Application>
  <PresentationFormat>On-screen Show (4:3)</PresentationFormat>
  <Paragraphs>135</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The Proper Distinction Between Law and Gospel  by CFW Walther</vt:lpstr>
      <vt:lpstr>Review: </vt:lpstr>
      <vt:lpstr>1. What does Walther refer to as  “two of the greatest problems with which the mind of man is wrestling”? (pg 324 top)</vt:lpstr>
      <vt:lpstr>2. Complete the sentence: “it is a pity that even in the midst of Christendom there are people without number, both baptized and unbaptized, who…” (pg 324 middle)</vt:lpstr>
      <vt:lpstr>3. Therefore, Walther says, one of the most important prerequisites of the pastoral ministry is what? (pg 325 top)</vt:lpstr>
      <vt:lpstr> Thesis XIX </vt:lpstr>
      <vt:lpstr>4. Walther says that a distinction must be made between “mortal” and “venial” sins. They differ as to their effect. What is the effect of mortal sins upon the believer who commits them? (pg  325 middle)</vt:lpstr>
      <vt:lpstr>5. What are “venial” sins? (pg 325 bottom)</vt:lpstr>
      <vt:lpstr>5A. In addition, John Ude, professor of dogmatics, offers the following points on this subject:</vt:lpstr>
      <vt:lpstr>6. A minister who preaches Gospel without first preaching Law is like a sower who does what? (pg 326 top)</vt:lpstr>
      <vt:lpstr>7. What is one reason why Christians dare not treat even the slightest Law of God as a matter of no importance? (pg 326 bottom)</vt:lpstr>
      <vt:lpstr>8. As bad as it is to regard certain sins as unimportant, what’s even worse? (pg 327 top)</vt:lpstr>
      <vt:lpstr>9. The Law must be preached! It’s true that God is Love, but He is also what? (pg 327 middle)</vt:lpstr>
      <vt:lpstr>10. In Matt. 12, 36 Christ says: I say unto you, That every idle word that men shall speak, they shall give an account thereof in the Day of Judgment. How must Christians view even such “idle words”? (pg 327 bottom)</vt:lpstr>
      <vt:lpstr>11. Suppose God’s Law had a thousand Commandments, how many would we have to break to be eternally condemned? Which passage tells us that? (pg 328 top)</vt:lpstr>
      <vt:lpstr>12. I John 1, 7 we read: The blood of Jesus Christ, His Son, cleanseth us from all sin. This passage obviously tells us about the wonderful grace of God! But it also implies something about sin, which is what? (pg 328 middle)</vt:lpstr>
      <vt:lpstr>13. Walther makes the point that sin is rebellion against God. God is the king who has posted his “manifesto” (the Law) to the world. What does the sinner in effect do to that manifesto? (pg 328 bottom)</vt:lpstr>
      <vt:lpstr>14. How is a real Christian, though he be a sinner, unlike a brazen criminal? (pg 328 bottom)</vt:lpstr>
      <vt:lpstr>15. Matthew 5:21 – 22 is a revealing passage. What is Jesus’ point? (pg 329 middle)</vt:lpstr>
      <vt:lpstr>16. According to Walther, what is the true nature even of so-called “venial” sins? (pg 329 bottom)</vt:lpstr>
      <vt:lpstr>17. The Roman Catholics have a downright anti-Christian doctrine on this matter. What do they teach about venial sins? (pg 330 top)</vt:lpstr>
      <vt:lpstr>18. Which false teaching does Luther say amounts to “trampling Paul and Christ underfoot”? (pg 330 bottom)</vt:lpstr>
      <vt:lpstr>19. Luther decries the “miserable theologasters” who teach that venial sins are not serious. What does Luther warn is “not a trifling matter”? (pg 331 top)</vt:lpstr>
      <vt:lpstr>20. People who are not concerned about “venial” sins are doing what according to Luther? (pg 331 middle)</vt:lpstr>
      <vt:lpstr>21. “Venial sins” are indeed serious, but Luther goes even further. Not even what can bear the scrutiny of God’s judgment? (pg 331 middle)</vt:lpstr>
      <vt:lpstr>22. What fact about God’s justice does Walther say we must constantly remind ourselves of? (pg 331 bottom)</vt:lpstr>
      <vt:lpstr>23. What timeless truth was expressed by the 17th century theologian Johann Dannhauer? (pg 332 top)</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55</cp:revision>
  <dcterms:created xsi:type="dcterms:W3CDTF">2011-01-18T19:12:19Z</dcterms:created>
  <dcterms:modified xsi:type="dcterms:W3CDTF">2019-04-07T15:55:11Z</dcterms:modified>
</cp:coreProperties>
</file>