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6"/>
  </p:notesMasterIdLst>
  <p:handoutMasterIdLst>
    <p:handoutMasterId r:id="rId27"/>
  </p:handoutMasterIdLst>
  <p:sldIdLst>
    <p:sldId id="256" r:id="rId2"/>
    <p:sldId id="258" r:id="rId3"/>
    <p:sldId id="343" r:id="rId4"/>
    <p:sldId id="344" r:id="rId5"/>
    <p:sldId id="345" r:id="rId6"/>
    <p:sldId id="348" r:id="rId7"/>
    <p:sldId id="363"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36" r:id="rId23"/>
    <p:sldId id="337" r:id="rId24"/>
    <p:sldId id="33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Thirty-Fourth Evening Lecture</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7C19F9-6DDE-4DF5-AE2D-CFAC881C5609}"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4D9F7A-4D37-47CD-A8D8-CEA375AD24DA}" type="slidenum">
              <a:rPr lang="en-US" smtClean="0"/>
              <a:t>‹#›</a:t>
            </a:fld>
            <a:endParaRPr lang="en-US"/>
          </a:p>
        </p:txBody>
      </p:sp>
    </p:spTree>
    <p:extLst>
      <p:ext uri="{BB962C8B-B14F-4D97-AF65-F5344CB8AC3E}">
        <p14:creationId xmlns:p14="http://schemas.microsoft.com/office/powerpoint/2010/main" val="420642808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Thirty-Fourth Evening Lecture</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
        <p:nvSpPr>
          <p:cNvPr id="5" name="Date Placeholder 4"/>
          <p:cNvSpPr>
            <a:spLocks noGrp="1"/>
          </p:cNvSpPr>
          <p:nvPr>
            <p:ph type="dt" idx="11"/>
          </p:nvPr>
        </p:nvSpPr>
        <p:spPr/>
        <p:txBody>
          <a:bodyPr/>
          <a:lstStyle/>
          <a:p>
            <a:fld id="{1DE57F02-25D4-48FA-8FBE-BE6899CEDCE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
        <p:nvSpPr>
          <p:cNvPr id="5" name="Date Placeholder 4"/>
          <p:cNvSpPr>
            <a:spLocks noGrp="1"/>
          </p:cNvSpPr>
          <p:nvPr>
            <p:ph type="dt" idx="11"/>
          </p:nvPr>
        </p:nvSpPr>
        <p:spPr/>
        <p:txBody>
          <a:bodyPr/>
          <a:lstStyle/>
          <a:p>
            <a:fld id="{9CB0BC9A-CF27-4E89-8AC7-2842F270066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
        <p:nvSpPr>
          <p:cNvPr id="5" name="Date Placeholder 4"/>
          <p:cNvSpPr>
            <a:spLocks noGrp="1"/>
          </p:cNvSpPr>
          <p:nvPr>
            <p:ph type="dt" idx="11"/>
          </p:nvPr>
        </p:nvSpPr>
        <p:spPr/>
        <p:txBody>
          <a:bodyPr/>
          <a:lstStyle/>
          <a:p>
            <a:fld id="{B71465FD-55BF-49D1-A876-8F10E0352A6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
        <p:nvSpPr>
          <p:cNvPr id="5" name="Date Placeholder 4"/>
          <p:cNvSpPr>
            <a:spLocks noGrp="1"/>
          </p:cNvSpPr>
          <p:nvPr>
            <p:ph type="dt" idx="11"/>
          </p:nvPr>
        </p:nvSpPr>
        <p:spPr/>
        <p:txBody>
          <a:bodyPr/>
          <a:lstStyle/>
          <a:p>
            <a:fld id="{FD0DB8D9-471D-4255-978D-D3D0CB4E238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
        <p:nvSpPr>
          <p:cNvPr id="5" name="Date Placeholder 4"/>
          <p:cNvSpPr>
            <a:spLocks noGrp="1"/>
          </p:cNvSpPr>
          <p:nvPr>
            <p:ph type="dt" idx="11"/>
          </p:nvPr>
        </p:nvSpPr>
        <p:spPr/>
        <p:txBody>
          <a:bodyPr/>
          <a:lstStyle/>
          <a:p>
            <a:fld id="{681E5CD2-67FA-4FC7-BAF2-AFB05BEADE4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
        <p:nvSpPr>
          <p:cNvPr id="5" name="Date Placeholder 4"/>
          <p:cNvSpPr>
            <a:spLocks noGrp="1"/>
          </p:cNvSpPr>
          <p:nvPr>
            <p:ph type="dt" idx="11"/>
          </p:nvPr>
        </p:nvSpPr>
        <p:spPr/>
        <p:txBody>
          <a:bodyPr/>
          <a:lstStyle/>
          <a:p>
            <a:fld id="{9F692EE1-1FA8-470F-8F9D-FA67DB0D7FBB}"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
        <p:nvSpPr>
          <p:cNvPr id="5" name="Date Placeholder 4"/>
          <p:cNvSpPr>
            <a:spLocks noGrp="1"/>
          </p:cNvSpPr>
          <p:nvPr>
            <p:ph type="dt" idx="11"/>
          </p:nvPr>
        </p:nvSpPr>
        <p:spPr/>
        <p:txBody>
          <a:bodyPr/>
          <a:lstStyle/>
          <a:p>
            <a:fld id="{7FAB59E2-DFF2-45AE-B643-BF5646576B3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
        <p:nvSpPr>
          <p:cNvPr id="5" name="Date Placeholder 4"/>
          <p:cNvSpPr>
            <a:spLocks noGrp="1"/>
          </p:cNvSpPr>
          <p:nvPr>
            <p:ph type="dt" idx="11"/>
          </p:nvPr>
        </p:nvSpPr>
        <p:spPr/>
        <p:txBody>
          <a:bodyPr/>
          <a:lstStyle/>
          <a:p>
            <a:fld id="{35F57E10-EA4C-4A05-A48B-6A4111CFB0C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
        <p:nvSpPr>
          <p:cNvPr id="5" name="Date Placeholder 4"/>
          <p:cNvSpPr>
            <a:spLocks noGrp="1"/>
          </p:cNvSpPr>
          <p:nvPr>
            <p:ph type="dt" idx="11"/>
          </p:nvPr>
        </p:nvSpPr>
        <p:spPr/>
        <p:txBody>
          <a:bodyPr/>
          <a:lstStyle/>
          <a:p>
            <a:fld id="{339F014D-C018-4B8F-A09B-B8A4472E65AB}"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
        <p:nvSpPr>
          <p:cNvPr id="5" name="Date Placeholder 4"/>
          <p:cNvSpPr>
            <a:spLocks noGrp="1"/>
          </p:cNvSpPr>
          <p:nvPr>
            <p:ph type="dt" idx="11"/>
          </p:nvPr>
        </p:nvSpPr>
        <p:spPr/>
        <p:txBody>
          <a:bodyPr/>
          <a:lstStyle/>
          <a:p>
            <a:fld id="{BEDDBDBA-DAD3-486A-BD58-784F0F169DA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
        <p:nvSpPr>
          <p:cNvPr id="5" name="Date Placeholder 4"/>
          <p:cNvSpPr>
            <a:spLocks noGrp="1"/>
          </p:cNvSpPr>
          <p:nvPr>
            <p:ph type="dt" idx="11"/>
          </p:nvPr>
        </p:nvSpPr>
        <p:spPr/>
        <p:txBody>
          <a:bodyPr/>
          <a:lstStyle/>
          <a:p>
            <a:fld id="{397AAAA2-C783-4626-8EEB-62F5275F3C3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
        <p:nvSpPr>
          <p:cNvPr id="5" name="Date Placeholder 4"/>
          <p:cNvSpPr>
            <a:spLocks noGrp="1"/>
          </p:cNvSpPr>
          <p:nvPr>
            <p:ph type="dt" idx="11"/>
          </p:nvPr>
        </p:nvSpPr>
        <p:spPr/>
        <p:txBody>
          <a:bodyPr/>
          <a:lstStyle/>
          <a:p>
            <a:fld id="{1241377A-8F4B-414D-92D1-04ECC6775F00}"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
        <p:nvSpPr>
          <p:cNvPr id="5" name="Date Placeholder 4"/>
          <p:cNvSpPr>
            <a:spLocks noGrp="1"/>
          </p:cNvSpPr>
          <p:nvPr>
            <p:ph type="dt" idx="11"/>
          </p:nvPr>
        </p:nvSpPr>
        <p:spPr/>
        <p:txBody>
          <a:bodyPr/>
          <a:lstStyle/>
          <a:p>
            <a:fld id="{1D9FE08A-5407-4545-AEF2-40B20908AF9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
        <p:nvSpPr>
          <p:cNvPr id="5" name="Date Placeholder 4"/>
          <p:cNvSpPr>
            <a:spLocks noGrp="1"/>
          </p:cNvSpPr>
          <p:nvPr>
            <p:ph type="dt" idx="11"/>
          </p:nvPr>
        </p:nvSpPr>
        <p:spPr/>
        <p:txBody>
          <a:bodyPr/>
          <a:lstStyle/>
          <a:p>
            <a:fld id="{2F783757-76E0-4331-ADF7-6FB8AE222DD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
        <p:nvSpPr>
          <p:cNvPr id="5" name="Date Placeholder 4"/>
          <p:cNvSpPr>
            <a:spLocks noGrp="1"/>
          </p:cNvSpPr>
          <p:nvPr>
            <p:ph type="dt" idx="11"/>
          </p:nvPr>
        </p:nvSpPr>
        <p:spPr/>
        <p:txBody>
          <a:bodyPr/>
          <a:lstStyle/>
          <a:p>
            <a:fld id="{2771530C-0BB1-4302-9676-C260E51878D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
        <p:nvSpPr>
          <p:cNvPr id="5" name="Date Placeholder 4"/>
          <p:cNvSpPr>
            <a:spLocks noGrp="1"/>
          </p:cNvSpPr>
          <p:nvPr>
            <p:ph type="dt" idx="11"/>
          </p:nvPr>
        </p:nvSpPr>
        <p:spPr/>
        <p:txBody>
          <a:bodyPr/>
          <a:lstStyle/>
          <a:p>
            <a:fld id="{1D1D5E85-E3F5-47D1-A28A-F820A2E4BAD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
        <p:nvSpPr>
          <p:cNvPr id="5" name="Date Placeholder 4"/>
          <p:cNvSpPr>
            <a:spLocks noGrp="1"/>
          </p:cNvSpPr>
          <p:nvPr>
            <p:ph type="dt" idx="11"/>
          </p:nvPr>
        </p:nvSpPr>
        <p:spPr/>
        <p:txBody>
          <a:bodyPr/>
          <a:lstStyle/>
          <a:p>
            <a:fld id="{14685ED0-BDC8-4AC0-B27B-F7419EAD4C10}"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
        <p:nvSpPr>
          <p:cNvPr id="5" name="Date Placeholder 4"/>
          <p:cNvSpPr>
            <a:spLocks noGrp="1"/>
          </p:cNvSpPr>
          <p:nvPr>
            <p:ph type="dt" idx="11"/>
          </p:nvPr>
        </p:nvSpPr>
        <p:spPr/>
        <p:txBody>
          <a:bodyPr/>
          <a:lstStyle/>
          <a:p>
            <a:fld id="{FCD3D09E-CE27-4721-9975-8DE66BF5CFB0}"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
        <p:nvSpPr>
          <p:cNvPr id="5" name="Date Placeholder 4"/>
          <p:cNvSpPr>
            <a:spLocks noGrp="1"/>
          </p:cNvSpPr>
          <p:nvPr>
            <p:ph type="dt" idx="11"/>
          </p:nvPr>
        </p:nvSpPr>
        <p:spPr/>
        <p:txBody>
          <a:bodyPr/>
          <a:lstStyle/>
          <a:p>
            <a:fld id="{16EB4D80-8D11-4EE1-9B55-146761C2399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
        <p:nvSpPr>
          <p:cNvPr id="5" name="Date Placeholder 4"/>
          <p:cNvSpPr>
            <a:spLocks noGrp="1"/>
          </p:cNvSpPr>
          <p:nvPr>
            <p:ph type="dt" idx="11"/>
          </p:nvPr>
        </p:nvSpPr>
        <p:spPr/>
        <p:txBody>
          <a:bodyPr/>
          <a:lstStyle/>
          <a:p>
            <a:fld id="{949C5E8B-B446-4F3D-B8B2-EBD7C8E171E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
        <p:nvSpPr>
          <p:cNvPr id="5" name="Date Placeholder 4"/>
          <p:cNvSpPr>
            <a:spLocks noGrp="1"/>
          </p:cNvSpPr>
          <p:nvPr>
            <p:ph type="dt" idx="11"/>
          </p:nvPr>
        </p:nvSpPr>
        <p:spPr/>
        <p:txBody>
          <a:bodyPr/>
          <a:lstStyle/>
          <a:p>
            <a:fld id="{4902C58B-BFA8-4F00-884F-9B488C1873A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Date Placeholder 4"/>
          <p:cNvSpPr>
            <a:spLocks noGrp="1"/>
          </p:cNvSpPr>
          <p:nvPr>
            <p:ph type="dt" idx="11"/>
          </p:nvPr>
        </p:nvSpPr>
        <p:spPr/>
        <p:txBody>
          <a:bodyPr/>
          <a:lstStyle/>
          <a:p>
            <a:fld id="{428E99BB-510F-4160-A020-0E3CFC4324B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
        <p:nvSpPr>
          <p:cNvPr id="5" name="Date Placeholder 4"/>
          <p:cNvSpPr>
            <a:spLocks noGrp="1"/>
          </p:cNvSpPr>
          <p:nvPr>
            <p:ph type="dt" idx="11"/>
          </p:nvPr>
        </p:nvSpPr>
        <p:spPr/>
        <p:txBody>
          <a:bodyPr/>
          <a:lstStyle/>
          <a:p>
            <a:fld id="{89AFE166-8B31-415D-9762-1A871638294A}"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Thirty-Fourth Evening Lecture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Law</a:t>
            </a:r>
            <a:r>
              <a:rPr lang="en-US" dirty="0" smtClean="0"/>
              <a:t>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smtClean="0">
                <a:latin typeface="Colonna MT" pitchFamily="82" charset="0"/>
              </a:rPr>
              <a:t>~ The Thirty-Fourth ~</a:t>
            </a:r>
          </a:p>
          <a:p>
            <a:pPr algn="ctr"/>
            <a:r>
              <a:rPr lang="en-US" sz="4400" b="1" dirty="0" smtClean="0">
                <a:latin typeface="Colonna MT" pitchFamily="82" charset="0"/>
              </a:rPr>
              <a:t>Evening Lecture</a:t>
            </a:r>
            <a:endParaRPr lang="en-US" sz="44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Accepting a present is </a:t>
            </a:r>
            <a:r>
              <a:rPr lang="en-US" i="1" dirty="0"/>
              <a:t>not a work </a:t>
            </a:r>
            <a:r>
              <a:rPr lang="en-US" dirty="0"/>
              <a:t>by which I earn the present, but it signifies laying hold of what is being offered</a:t>
            </a:r>
            <a:r>
              <a:rPr lang="en-US" dirty="0" smtClean="0"/>
              <a:t>.”</a:t>
            </a:r>
          </a:p>
          <a:p>
            <a:r>
              <a:rPr lang="en-US" dirty="0" smtClean="0"/>
              <a:t>“</a:t>
            </a:r>
            <a:r>
              <a:rPr lang="en-US" dirty="0"/>
              <a:t>When I extend my hand, with a gift in it, to a beggar, I am not certain whether he is going to accept the gift, though I am in full earnest in offering it to him. If he lets my gift fall to the ground, he naturally gets nothing</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How is saving faith like receiving a present? (</a:t>
            </a:r>
            <a:r>
              <a:rPr lang="en-US" sz="2800" dirty="0" err="1" smtClean="0"/>
              <a:t>pg</a:t>
            </a:r>
            <a:r>
              <a:rPr lang="en-US" sz="2800" dirty="0" smtClean="0"/>
              <a:t> 352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At our baptism it is not we that are performing a work, but </a:t>
            </a:r>
            <a:r>
              <a:rPr lang="en-US" i="1" dirty="0"/>
              <a:t>God.</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Who is doing the work in holy baptism? (</a:t>
            </a:r>
            <a:r>
              <a:rPr lang="en-US" sz="2800" dirty="0" err="1" smtClean="0"/>
              <a:t>pg</a:t>
            </a:r>
            <a:r>
              <a:rPr lang="en-US" sz="2800" dirty="0" smtClean="0"/>
              <a:t> 352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As often as you go to Communion, have these words shine before your eyes: </a:t>
            </a:r>
            <a:r>
              <a:rPr lang="en-US" i="1" dirty="0"/>
              <a:t>“Given for you”; “Shed for you for the remission of sins.”</a:t>
            </a:r>
          </a:p>
        </p:txBody>
      </p:sp>
      <p:sp>
        <p:nvSpPr>
          <p:cNvPr id="3" name="Title 2"/>
          <p:cNvSpPr>
            <a:spLocks noGrp="1"/>
          </p:cNvSpPr>
          <p:nvPr>
            <p:ph type="title"/>
          </p:nvPr>
        </p:nvSpPr>
        <p:spPr>
          <a:xfrm>
            <a:off x="457200" y="274638"/>
            <a:ext cx="8229600" cy="1706562"/>
          </a:xfrm>
        </p:spPr>
        <p:txBody>
          <a:bodyPr anchor="ctr" anchorCtr="0">
            <a:noAutofit/>
          </a:bodyPr>
          <a:lstStyle/>
          <a:p>
            <a:r>
              <a:rPr lang="en-US" sz="2000" dirty="0" smtClean="0"/>
              <a:t>9. Walther emphasizes Jesus words of institution before the Lord’s supper, which emphasize that his disciples are to receive this gift in faith. What words should a communicant keep “shining before his eyes” as he prepares to come to the Lord’s supper? (</a:t>
            </a:r>
            <a:r>
              <a:rPr lang="en-US" sz="2000" dirty="0" err="1" smtClean="0"/>
              <a:t>pg</a:t>
            </a:r>
            <a:r>
              <a:rPr lang="en-US" sz="2000" dirty="0" smtClean="0"/>
              <a:t> 353 middle)</a:t>
            </a:r>
            <a:endParaRPr lang="en-US" sz="20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Circumcision was intended to be </a:t>
            </a:r>
            <a:r>
              <a:rPr lang="en-US" dirty="0" smtClean="0"/>
              <a:t>a </a:t>
            </a:r>
            <a:r>
              <a:rPr lang="en-US" dirty="0"/>
              <a:t>seal to him of the righteousness which he had </a:t>
            </a:r>
            <a:r>
              <a:rPr lang="en-US" i="1" dirty="0"/>
              <a:t>by faith</a:t>
            </a:r>
            <a:r>
              <a:rPr lang="en-US" i="1" dirty="0" smtClean="0"/>
              <a:t>.”</a:t>
            </a:r>
          </a:p>
          <a:p>
            <a:r>
              <a:rPr lang="en-US" dirty="0" smtClean="0"/>
              <a:t>“</a:t>
            </a:r>
            <a:r>
              <a:rPr lang="en-US" dirty="0"/>
              <a:t>It is an act of great kindness on the part of God, knowing how slow we are to believe even after we have become believers, to add external signs to His Word and to attach His promise to them; for the Sacraments are connected with, and comprehended in, God’s Word. </a:t>
            </a:r>
            <a:r>
              <a:rPr lang="en-US" dirty="0" smtClean="0"/>
              <a:t>”</a:t>
            </a:r>
          </a:p>
          <a:p>
            <a:r>
              <a:rPr lang="en-US" dirty="0" smtClean="0"/>
              <a:t>“The </a:t>
            </a:r>
            <a:r>
              <a:rPr lang="en-US" dirty="0"/>
              <a:t>lustrous star that shines from out of the Sacraments is the Word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In </a:t>
            </a:r>
            <a:r>
              <a:rPr lang="en-US" sz="2800" dirty="0"/>
              <a:t>Rom. 4, 11 we read: </a:t>
            </a:r>
            <a:r>
              <a:rPr lang="en-US" sz="2800" dirty="0" smtClean="0"/>
              <a:t>”He</a:t>
            </a:r>
            <a:r>
              <a:rPr lang="en-US" sz="2800" dirty="0"/>
              <a:t> [Abraham] received the sign of circumcision, a seal of the righteousness of the </a:t>
            </a:r>
            <a:r>
              <a:rPr lang="en-US" sz="2800" dirty="0" smtClean="0"/>
              <a:t>faith.” </a:t>
            </a:r>
            <a:r>
              <a:rPr lang="en-US" sz="2800" dirty="0"/>
              <a:t>H</a:t>
            </a:r>
            <a:r>
              <a:rPr lang="en-US" sz="2800" dirty="0" smtClean="0"/>
              <a:t>ow does Walther say this is similar to the Lord’s supper? (</a:t>
            </a:r>
            <a:r>
              <a:rPr lang="en-US" sz="2800" dirty="0" err="1" smtClean="0"/>
              <a:t>pg</a:t>
            </a:r>
            <a:r>
              <a:rPr lang="en-US" sz="2800" dirty="0" smtClean="0"/>
              <a:t> 353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that </a:t>
            </a:r>
            <a:r>
              <a:rPr lang="en-US" i="1" dirty="0"/>
              <a:t>Baptism is merely a ceremony </a:t>
            </a:r>
            <a:r>
              <a:rPr lang="en-US" dirty="0"/>
              <a:t>by which a person is received into the Church</a:t>
            </a:r>
            <a:r>
              <a:rPr lang="en-US" dirty="0" smtClean="0"/>
              <a:t>.”</a:t>
            </a:r>
          </a:p>
          <a:p>
            <a:r>
              <a:rPr lang="en-US" dirty="0"/>
              <a:t>According to Lutheran teaching, Baptism “works forgiveness of sins, delivers from death and the devil, and gives eternal salvation to all who believe, as the words and promises of God declare</a:t>
            </a:r>
            <a:r>
              <a:rPr lang="en-US" dirty="0" smtClean="0"/>
              <a:t>.”</a:t>
            </a:r>
          </a:p>
          <a:p>
            <a:r>
              <a:rPr lang="en-US" dirty="0" smtClean="0"/>
              <a:t>“Christianity </a:t>
            </a:r>
            <a:r>
              <a:rPr lang="en-US" dirty="0"/>
              <a:t>is not a Masonic </a:t>
            </a:r>
            <a:r>
              <a:rPr lang="en-US" dirty="0" smtClean="0"/>
              <a:t>society” (that makes you go through pointless initiation rituals in order to become a member.)</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11. As usual, when Walther refers to the “fanatics,” he means the </a:t>
            </a:r>
            <a:r>
              <a:rPr lang="en-US" sz="2800" dirty="0" smtClean="0"/>
              <a:t>Reformed </a:t>
            </a:r>
            <a:r>
              <a:rPr lang="en-US" sz="2800" dirty="0" smtClean="0"/>
              <a:t>— those who do not believe that the Word and sacraments are themselves the means of grace. What do these false teachers say about baptism? (</a:t>
            </a:r>
            <a:r>
              <a:rPr lang="en-US" sz="2800" dirty="0" err="1" smtClean="0"/>
              <a:t>pg</a:t>
            </a:r>
            <a:r>
              <a:rPr lang="en-US" sz="2800" dirty="0" smtClean="0"/>
              <a:t> 354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i="1" dirty="0"/>
              <a:t>that men are saved by the mere external use of the Sacraments</a:t>
            </a:r>
            <a:r>
              <a:rPr lang="en-US" i="1" dirty="0" smtClean="0"/>
              <a:t>.</a:t>
            </a:r>
            <a:r>
              <a:rPr lang="en-US" dirty="0" smtClean="0"/>
              <a:t>”</a:t>
            </a:r>
          </a:p>
          <a:p>
            <a:r>
              <a:rPr lang="en-US" dirty="0" smtClean="0"/>
              <a:t>“</a:t>
            </a:r>
            <a:r>
              <a:rPr lang="en-US" dirty="0"/>
              <a:t>That is a teaching against which it has always raised its voice, which it has always combated and condemned</a:t>
            </a:r>
            <a:r>
              <a:rPr lang="en-US" dirty="0" smtClean="0"/>
              <a:t>.”</a:t>
            </a:r>
          </a:p>
          <a:p>
            <a:r>
              <a:rPr lang="en-US" dirty="0" smtClean="0"/>
              <a:t>From the Small Catechism: </a:t>
            </a:r>
            <a:r>
              <a:rPr lang="en-US" i="1" dirty="0"/>
              <a:t>“How can water do such great things? Answer: It is not the water indeed that does them, but the word of God which is in and with the water, and faith, which trusts such word of God in the water.”</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What has the Lutheran Church at no time ever taught concerning salvation? (</a:t>
            </a:r>
            <a:r>
              <a:rPr lang="en-US" sz="2800" dirty="0" err="1" smtClean="0"/>
              <a:t>pg</a:t>
            </a:r>
            <a:r>
              <a:rPr lang="en-US" sz="2800" dirty="0" smtClean="0"/>
              <a:t> 355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Baptism, according to Lutheran teaching, </a:t>
            </a:r>
            <a:r>
              <a:rPr lang="en-US" i="1" dirty="0"/>
              <a:t>is </a:t>
            </a:r>
            <a:r>
              <a:rPr lang="en-US" i="1" dirty="0" smtClean="0"/>
              <a:t>not </a:t>
            </a:r>
            <a:r>
              <a:rPr lang="en-US" dirty="0" smtClean="0"/>
              <a:t>regeneration</a:t>
            </a:r>
            <a:r>
              <a:rPr lang="en-US" dirty="0"/>
              <a:t>, but </a:t>
            </a:r>
            <a:r>
              <a:rPr lang="en-US" i="1" dirty="0"/>
              <a:t>effects</a:t>
            </a:r>
            <a:r>
              <a:rPr lang="en-US" dirty="0"/>
              <a:t> it, </a:t>
            </a:r>
            <a:r>
              <a:rPr lang="en-US" i="1" dirty="0"/>
              <a:t>produces</a:t>
            </a:r>
            <a:r>
              <a:rPr lang="en-US" dirty="0"/>
              <a:t> it; it is a </a:t>
            </a:r>
            <a:r>
              <a:rPr lang="en-US" i="1" dirty="0"/>
              <a:t>means</a:t>
            </a:r>
            <a:r>
              <a:rPr lang="en-US" dirty="0"/>
              <a:t> of regeneration.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By “modern theologians,” Walther means those modern scholars who reject the inspiration and inerrancy of Scripture. Some of them declared that “baptism is regeneration.” But what do Lutherans teach on this? (</a:t>
            </a:r>
            <a:r>
              <a:rPr lang="en-US" sz="2800" dirty="0" err="1" smtClean="0"/>
              <a:t>pg</a:t>
            </a:r>
            <a:r>
              <a:rPr lang="en-US" sz="2800" dirty="0" smtClean="0"/>
              <a:t> 355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smtClean="0"/>
              <a:t>to </a:t>
            </a:r>
            <a:r>
              <a:rPr lang="en-US" i="1" dirty="0"/>
              <a:t>awaken and confirm faith</a:t>
            </a:r>
            <a:r>
              <a:rPr lang="en-US" dirty="0"/>
              <a:t> in those who use them. </a:t>
            </a:r>
            <a:r>
              <a:rPr lang="en-US" i="1" dirty="0"/>
              <a:t>Wherefore we must so use the Sacraments that faith be added to believe the promises which are </a:t>
            </a:r>
            <a:r>
              <a:rPr lang="en-US" i="1" dirty="0" smtClean="0"/>
              <a:t>offered.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14. According to the Augsburg confession, </a:t>
            </a:r>
            <a:r>
              <a:rPr lang="en-US" sz="2800" i="1" dirty="0" smtClean="0"/>
              <a:t>for what purpose </a:t>
            </a:r>
            <a:r>
              <a:rPr lang="en-US" sz="2800" dirty="0" smtClean="0"/>
              <a:t>were the sacraments ordained? (</a:t>
            </a:r>
            <a:r>
              <a:rPr lang="en-US" sz="2800" dirty="0" err="1" smtClean="0"/>
              <a:t>pg</a:t>
            </a:r>
            <a:r>
              <a:rPr lang="en-US" sz="2800" dirty="0" smtClean="0"/>
              <a:t> 356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The mere mechanical action of being baptized, if it is not accompanied by faith, will earn for man </a:t>
            </a:r>
            <a:r>
              <a:rPr lang="en-US" i="1" dirty="0" smtClean="0"/>
              <a:t>nothing </a:t>
            </a:r>
            <a:r>
              <a:rPr lang="en-US" i="1" dirty="0"/>
              <a:t>but perdition</a:t>
            </a:r>
            <a:r>
              <a:rPr lang="en-US" i="1" dirty="0" smtClean="0"/>
              <a:t>.”</a:t>
            </a:r>
          </a:p>
          <a:p>
            <a:r>
              <a:rPr lang="en-US" dirty="0" smtClean="0"/>
              <a:t>“</a:t>
            </a:r>
            <a:r>
              <a:rPr lang="en-US" dirty="0"/>
              <a:t>The body of Christ does not produce effects in a physical manner, as Modernists claim when they say that it implants in man the seed of immortality</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a:t>
            </a:r>
            <a:r>
              <a:rPr lang="en-US" sz="2800" dirty="0" smtClean="0"/>
              <a:t>What </a:t>
            </a:r>
            <a:r>
              <a:rPr lang="en-US" sz="2800" dirty="0" smtClean="0"/>
              <a:t>will the mere act of baptism earn for a person if it is not accompanied by faith? (</a:t>
            </a:r>
            <a:r>
              <a:rPr lang="en-US" sz="2800" dirty="0" err="1" smtClean="0"/>
              <a:t>pg</a:t>
            </a:r>
            <a:r>
              <a:rPr lang="en-US" sz="2800" dirty="0" smtClean="0"/>
              <a:t> 356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smtClean="0"/>
              <a:t>strikes the eye in order to move the heart.</a:t>
            </a:r>
            <a:r>
              <a:rPr lang="en-US" dirty="0"/>
              <a:t> </a:t>
            </a:r>
            <a:r>
              <a:rPr lang="en-US" dirty="0" smtClean="0"/>
              <a:t>”</a:t>
            </a:r>
          </a:p>
          <a:p>
            <a:r>
              <a:rPr lang="en-US" dirty="0" smtClean="0"/>
              <a:t>“</a:t>
            </a:r>
            <a:r>
              <a:rPr lang="en-US" dirty="0"/>
              <a:t>I</a:t>
            </a:r>
            <a:r>
              <a:rPr lang="en-US" dirty="0" smtClean="0"/>
              <a:t>t </a:t>
            </a:r>
            <a:r>
              <a:rPr lang="en-US" dirty="0"/>
              <a:t>has been well said by Augustine that a Sacrament </a:t>
            </a:r>
            <a:r>
              <a:rPr lang="en-US" dirty="0" smtClean="0"/>
              <a:t>is </a:t>
            </a:r>
            <a:r>
              <a:rPr lang="en-US" dirty="0"/>
              <a:t>a visible word, because the rite is received by the eyes, and is, as it were, a picture of the Word, signifying the same thing as the Word. Therefore the effect of both is the same.</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16. </a:t>
            </a:r>
            <a:r>
              <a:rPr lang="en-US" sz="2800" dirty="0"/>
              <a:t>Paul says, in Rom. 10, 17: </a:t>
            </a:r>
            <a:r>
              <a:rPr lang="en-US" sz="2800" i="1" dirty="0"/>
              <a:t>‘Faith cometh by hearing.’</a:t>
            </a:r>
            <a:r>
              <a:rPr lang="en-US" sz="2800" dirty="0"/>
              <a:t> </a:t>
            </a:r>
            <a:r>
              <a:rPr lang="en-US" sz="2800" dirty="0" smtClean="0"/>
              <a:t>just as the Word enters the ear to strike the heart, so the rite of Communion strikes… (</a:t>
            </a:r>
            <a:r>
              <a:rPr lang="en-US" sz="2800" dirty="0" err="1" smtClean="0"/>
              <a:t>pg</a:t>
            </a:r>
            <a:r>
              <a:rPr lang="en-US" sz="2800" dirty="0" smtClean="0"/>
              <a:t> 357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smtClean="0"/>
              <a:t>What does the Latin phrase </a:t>
            </a:r>
            <a:r>
              <a:rPr lang="en-US" i="1" dirty="0" smtClean="0"/>
              <a:t>ex </a:t>
            </a:r>
            <a:r>
              <a:rPr lang="en-US" i="1" dirty="0" err="1" smtClean="0"/>
              <a:t>opere</a:t>
            </a:r>
            <a:r>
              <a:rPr lang="en-US" i="1" dirty="0" smtClean="0"/>
              <a:t> </a:t>
            </a:r>
            <a:r>
              <a:rPr lang="en-US" i="1" dirty="0" err="1" smtClean="0"/>
              <a:t>operato</a:t>
            </a:r>
            <a:r>
              <a:rPr lang="en-US" i="1" dirty="0" smtClean="0"/>
              <a:t> </a:t>
            </a:r>
            <a:r>
              <a:rPr lang="en-US" dirty="0"/>
              <a:t> </a:t>
            </a:r>
            <a:r>
              <a:rPr lang="en-US" dirty="0" smtClean="0"/>
              <a:t>mean?</a:t>
            </a:r>
          </a:p>
          <a:p>
            <a:r>
              <a:rPr lang="en-US" dirty="0" smtClean="0"/>
              <a:t>What does it have to do with the Roman Catholic teaching on Baptism?</a:t>
            </a:r>
          </a:p>
          <a:p>
            <a:r>
              <a:rPr lang="en-US" dirty="0" smtClean="0"/>
              <a:t>What does Walther say is the worst part about this teaching?</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that the Sacraments save thus. The mere symbol, placed before men’s eyes, does not produce the salutary </a:t>
            </a:r>
            <a:r>
              <a:rPr lang="en-US" dirty="0" smtClean="0"/>
              <a:t>effect.”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17. </a:t>
            </a:r>
            <a:r>
              <a:rPr lang="en-US" sz="2800" dirty="0"/>
              <a:t>Complete this sentence: “Just as Scripture does not teach (as the simplest Christian knows) that the mere outward act of hearing the Word saves any one, just as little does it </a:t>
            </a:r>
            <a:r>
              <a:rPr lang="en-US" sz="2800" dirty="0" smtClean="0"/>
              <a:t>teach…” (</a:t>
            </a:r>
            <a:r>
              <a:rPr lang="en-US" sz="2800" dirty="0" err="1" smtClean="0"/>
              <a:t>pg</a:t>
            </a:r>
            <a:r>
              <a:rPr lang="en-US" sz="2800" dirty="0" smtClean="0"/>
              <a:t> 357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to hold that we are justified by a ceremony, without a good disposition of the heart, </a:t>
            </a:r>
            <a:r>
              <a:rPr lang="en-US" i="1" dirty="0"/>
              <a:t>i.e.,</a:t>
            </a:r>
            <a:r>
              <a:rPr lang="en-US" dirty="0"/>
              <a:t> without faith</a:t>
            </a:r>
            <a:r>
              <a:rPr lang="en-US" dirty="0" smtClean="0"/>
              <a:t>.”</a:t>
            </a:r>
          </a:p>
          <a:p>
            <a:r>
              <a:rPr lang="en-US" dirty="0" smtClean="0"/>
              <a:t>This is what the Jewish leaders — the scribes and Pharisees — taught, i.e., that strict keeping of outward ceremonies was the chief concern of religion.</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What does the Apology to the Augsburg Confession say is “absolutely a Jewish opinion”? Why do you think they call it that? (358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that </a:t>
            </a:r>
            <a:r>
              <a:rPr lang="en-US" i="1" dirty="0"/>
              <a:t>faith </a:t>
            </a:r>
            <a:r>
              <a:rPr lang="en-US" dirty="0"/>
              <a:t>in the Sacrament, and not the Sacrament, justifies.”</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To Roman Catholics, one of the most important church fathers who can be quoted is St. Augustine. Yet what did Augustine state about the sacrament? (</a:t>
            </a:r>
            <a:r>
              <a:rPr lang="en-US" sz="2800" dirty="0" err="1" smtClean="0"/>
              <a:t>pg</a:t>
            </a:r>
            <a:r>
              <a:rPr lang="en-US" sz="2800" dirty="0" smtClean="0"/>
              <a:t> 359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Any one who is baptized and partakes of the Lord’s Supper is a member of the body of </a:t>
            </a:r>
            <a:r>
              <a:rPr lang="en-US" dirty="0" smtClean="0"/>
              <a:t>Christ… </a:t>
            </a:r>
            <a:r>
              <a:rPr lang="en-US" dirty="0"/>
              <a:t>Whether a person is an Evangelical or a Romanist, a Socinian or a </a:t>
            </a:r>
            <a:r>
              <a:rPr lang="en-US" dirty="0" smtClean="0"/>
              <a:t>Unitarian[!], </a:t>
            </a:r>
            <a:r>
              <a:rPr lang="en-US" dirty="0"/>
              <a:t>by virtue of their baptism they are all one in Christ.</a:t>
            </a:r>
            <a:r>
              <a:rPr lang="en-US" dirty="0" smtClean="0"/>
              <a:t>” </a:t>
            </a:r>
          </a:p>
          <a:p>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20. Franz </a:t>
            </a:r>
            <a:r>
              <a:rPr lang="en-US" sz="2800" dirty="0" err="1" smtClean="0"/>
              <a:t>Delitszch</a:t>
            </a:r>
            <a:r>
              <a:rPr lang="en-US" sz="2800" dirty="0" smtClean="0"/>
              <a:t> (1813-1890) was a Lutheran theologian who rejected many of the excesses of the “modernists.” But what shocking statement did </a:t>
            </a:r>
            <a:r>
              <a:rPr lang="en-US" sz="2800" dirty="0" err="1" smtClean="0"/>
              <a:t>Delitzsch</a:t>
            </a:r>
            <a:r>
              <a:rPr lang="en-US" sz="2800" dirty="0" smtClean="0"/>
              <a:t> make about Baptism? (</a:t>
            </a:r>
            <a:r>
              <a:rPr lang="en-US" sz="2800" dirty="0" err="1" smtClean="0"/>
              <a:t>pg</a:t>
            </a:r>
            <a:r>
              <a:rPr lang="en-US" sz="2800" dirty="0" smtClean="0"/>
              <a:t> 360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If the body of Christ contains the ungodly as dead members through whom His life-blood does not circulate, then </a:t>
            </a:r>
            <a:r>
              <a:rPr lang="en-US" i="1" dirty="0"/>
              <a:t>the body of Christ is partially a corpse.</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21. The foregoing shocking statements cannot be true. Walther points out that, if the body of Christ contains these unbelievers, then… (</a:t>
            </a:r>
            <a:r>
              <a:rPr lang="en-US" sz="2800" dirty="0" err="1" smtClean="0"/>
              <a:t>pg</a:t>
            </a:r>
            <a:r>
              <a:rPr lang="en-US" sz="2800" dirty="0" smtClean="0"/>
              <a:t> 360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“…not </a:t>
            </a:r>
            <a:r>
              <a:rPr lang="en-US" dirty="0"/>
              <a:t>having the right Christian spirit</a:t>
            </a:r>
            <a:r>
              <a:rPr lang="en-US" dirty="0" smtClean="0"/>
              <a:t>.”</a:t>
            </a:r>
          </a:p>
          <a:p>
            <a:r>
              <a:rPr lang="en-US" dirty="0" smtClean="0"/>
              <a:t>“</a:t>
            </a:r>
            <a:r>
              <a:rPr lang="en-US" dirty="0"/>
              <a:t>If any one goes to the extreme, as it is held to be, of even fighting for the pure doctrine and opposing every false doctrine, he is set down as a heartless and unloving fanatic</a:t>
            </a:r>
            <a:r>
              <a:rPr lang="en-US" dirty="0" smtClean="0"/>
              <a:t>.”</a:t>
            </a:r>
          </a:p>
          <a:p>
            <a:r>
              <a:rPr lang="en-US" dirty="0" smtClean="0"/>
              <a:t>“</a:t>
            </a:r>
            <a:r>
              <a:rPr lang="en-US" dirty="0"/>
              <a:t>Furthermore, they even think that pure doctrine does not </a:t>
            </a:r>
            <a:r>
              <a:rPr lang="en-US" dirty="0" smtClean="0"/>
              <a:t>exist.”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 Already in Walther’s day, he said, if you insist that pure doctrine is a very important thing what are you at once suspected of? (</a:t>
            </a:r>
            <a:r>
              <a:rPr lang="en-US" sz="2800" dirty="0" err="1" smtClean="0"/>
              <a:t>pg</a:t>
            </a:r>
            <a:r>
              <a:rPr lang="en-US" sz="2800" dirty="0" smtClean="0"/>
              <a:t> 348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dirty="0"/>
              <a:t>T</a:t>
            </a:r>
            <a:r>
              <a:rPr lang="en-US" dirty="0" smtClean="0"/>
              <a:t>he </a:t>
            </a:r>
            <a:r>
              <a:rPr lang="en-US" dirty="0"/>
              <a:t>pure doctrine is simply nothing else, absolutely nothing else, than </a:t>
            </a:r>
            <a:r>
              <a:rPr lang="en-US" i="1" dirty="0"/>
              <a:t>the pure Word of God. </a:t>
            </a:r>
            <a:r>
              <a:rPr lang="en-US" dirty="0" smtClean="0"/>
              <a:t>”</a:t>
            </a:r>
          </a:p>
          <a:p>
            <a:r>
              <a:rPr lang="en-US" dirty="0"/>
              <a:t>Scriptures themselves speak of God’s Word and the pure doctrine. </a:t>
            </a:r>
            <a:r>
              <a:rPr lang="en-US" dirty="0" smtClean="0"/>
              <a:t>Jer. </a:t>
            </a:r>
            <a:r>
              <a:rPr lang="en-US" dirty="0"/>
              <a:t>23, 28 </a:t>
            </a:r>
            <a:r>
              <a:rPr lang="en-US" i="1" dirty="0"/>
              <a:t>“The prophet that hath a dream, let him tell a dream; and he that hath My Word, let him speak My Word faithfully. What is the chaff to the wheat? </a:t>
            </a:r>
            <a:r>
              <a:rPr lang="en-US" i="1" dirty="0" err="1"/>
              <a:t>saith</a:t>
            </a:r>
            <a:r>
              <a:rPr lang="en-US" i="1" dirty="0"/>
              <a:t> the Lord.”</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 The words “doctrine,” or “dogma,” are often used to represent something dusty, out of date, and useless. But Walther reminds us that doctrine is nothing more than… </a:t>
            </a:r>
            <a:r>
              <a:rPr lang="en-US" sz="2800" i="1" dirty="0" smtClean="0"/>
              <a:t>what? </a:t>
            </a:r>
            <a:r>
              <a:rPr lang="en-US" sz="2800" dirty="0" smtClean="0"/>
              <a:t>(</a:t>
            </a:r>
            <a:r>
              <a:rPr lang="en-US" sz="2800" dirty="0" err="1" smtClean="0"/>
              <a:t>pg</a:t>
            </a:r>
            <a:r>
              <a:rPr lang="en-US" sz="2800" dirty="0" smtClean="0"/>
              <a:t> 349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"If you abide in My word, you are My disciples indeed. </a:t>
            </a:r>
            <a:r>
              <a:rPr lang="en-US" baseline="30000" dirty="0"/>
              <a:t>32</a:t>
            </a:r>
            <a:r>
              <a:rPr lang="en-US" dirty="0"/>
              <a:t> </a:t>
            </a:r>
            <a:r>
              <a:rPr lang="en-US" i="1" dirty="0" smtClean="0"/>
              <a:t>And </a:t>
            </a:r>
            <a:r>
              <a:rPr lang="en-US" i="1" dirty="0"/>
              <a:t>you shall know the truth</a:t>
            </a:r>
            <a:r>
              <a:rPr lang="en-US" dirty="0"/>
              <a:t>, and the truth shall make you free." (Jn. </a:t>
            </a:r>
            <a:r>
              <a:rPr lang="en-US" dirty="0" smtClean="0"/>
              <a:t>8:31-32)</a:t>
            </a:r>
          </a:p>
          <a:p>
            <a:r>
              <a:rPr lang="en-US" dirty="0" smtClean="0"/>
              <a:t>How could he say that if it were impossible to know the truth?</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3. Some theologians say</a:t>
            </a:r>
            <a:r>
              <a:rPr lang="en-US" sz="2800" dirty="0"/>
              <a:t>, “Bah! We are seeking after truth, but only a conceited, self-satisfied person will claim to have achieved it</a:t>
            </a:r>
            <a:r>
              <a:rPr lang="en-US" sz="2800" dirty="0" smtClean="0"/>
              <a:t>.” But what does Jesus say in John 8: 38? (</a:t>
            </a:r>
            <a:r>
              <a:rPr lang="en-US" sz="2800" dirty="0" err="1" smtClean="0"/>
              <a:t>pg</a:t>
            </a:r>
            <a:r>
              <a:rPr lang="en-US" sz="2800" dirty="0" smtClean="0"/>
              <a:t> 349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a:t>
            </a:r>
            <a:r>
              <a:rPr lang="en-US" dirty="0" smtClean="0"/>
              <a:t> </a:t>
            </a:r>
            <a:r>
              <a:rPr lang="en-US" dirty="0"/>
              <a:t>single false teaching </a:t>
            </a:r>
            <a:r>
              <a:rPr lang="en-US" i="1" dirty="0"/>
              <a:t>vitiates the entire body of the Christian doctrine</a:t>
            </a:r>
            <a:r>
              <a:rPr lang="en-US" dirty="0"/>
              <a:t>, even as a little poison dropped into pure water produces a deadly potion.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4. Orthodox Lutherans continue to insist that even a single false doctrine is a deadly serious matter, as Paul also states in Galatians 5:7-9. In fact, says Walther, what is a single false teaching able to do? (</a:t>
            </a:r>
            <a:r>
              <a:rPr lang="en-US" sz="2800" dirty="0" err="1" smtClean="0"/>
              <a:t>pg</a:t>
            </a:r>
            <a:r>
              <a:rPr lang="en-US" sz="2800" dirty="0" smtClean="0"/>
              <a:t> 350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pPr fontAlgn="base"/>
            <a:r>
              <a:rPr lang="en-US" i="1" dirty="0"/>
              <a:t>In the seventeenth place, the Word of God is not rightly divided when men are taught that the Sacraments produce salutary effects ex </a:t>
            </a:r>
            <a:r>
              <a:rPr lang="en-US" i="1" dirty="0" err="1"/>
              <a:t>opere</a:t>
            </a:r>
            <a:r>
              <a:rPr lang="en-US" i="1" dirty="0"/>
              <a:t> </a:t>
            </a:r>
            <a:r>
              <a:rPr lang="en-US" i="1" dirty="0" err="1"/>
              <a:t>operato</a:t>
            </a:r>
            <a:r>
              <a:rPr lang="en-US" i="1" dirty="0"/>
              <a:t>, that is, by the mere outward performance of a sacramental act.</a:t>
            </a:r>
          </a:p>
          <a:p>
            <a:pPr fontAlgn="base"/>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XXI </a:t>
            </a:r>
            <a:r>
              <a:rPr lang="en-US" sz="4400" dirty="0" smtClean="0">
                <a:latin typeface="Colonna MT" pitchFamily="82" charset="0"/>
              </a:rPr>
              <a:t>(cont.)</a:t>
            </a:r>
            <a:r>
              <a:rPr lang="en-US" sz="7300" dirty="0" smtClean="0">
                <a:latin typeface="Colonna MT" pitchFamily="82" charset="0"/>
              </a:rPr>
              <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extLst>
      <p:ext uri="{BB962C8B-B14F-4D97-AF65-F5344CB8AC3E}">
        <p14:creationId xmlns:p14="http://schemas.microsoft.com/office/powerpoint/2010/main" val="406128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Gospel </a:t>
            </a:r>
            <a:r>
              <a:rPr lang="en-US" dirty="0"/>
              <a:t>manifestly has been turned into </a:t>
            </a:r>
            <a:r>
              <a:rPr lang="en-US" dirty="0" smtClean="0"/>
              <a:t>a Law, </a:t>
            </a:r>
            <a:r>
              <a:rPr lang="en-US" dirty="0"/>
              <a:t>because salvation then rests on a person’s works. Moreover, </a:t>
            </a:r>
            <a:r>
              <a:rPr lang="en-US" dirty="0" smtClean="0"/>
              <a:t>the Law </a:t>
            </a:r>
            <a:r>
              <a:rPr lang="en-US" dirty="0"/>
              <a:t>has been turned into </a:t>
            </a:r>
            <a:r>
              <a:rPr lang="en-US" dirty="0" smtClean="0"/>
              <a:t>a Gospel, </a:t>
            </a:r>
            <a:r>
              <a:rPr lang="en-US" dirty="0"/>
              <a:t>because salvation is promised a person as a reward for his works.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5. </a:t>
            </a:r>
            <a:r>
              <a:rPr lang="en-US" sz="2800" smtClean="0"/>
              <a:t>The Gospel </a:t>
            </a:r>
            <a:r>
              <a:rPr lang="en-US" sz="2800" dirty="0" smtClean="0"/>
              <a:t>says “believe!” The Law says “do!” What happens to this arrangement if the mere act of participating in the sacraments brings grace all by itself (ex </a:t>
            </a:r>
            <a:r>
              <a:rPr lang="en-US" sz="2800" dirty="0" err="1" smtClean="0"/>
              <a:t>opere</a:t>
            </a:r>
            <a:r>
              <a:rPr lang="en-US" sz="2800" dirty="0" smtClean="0"/>
              <a:t> </a:t>
            </a:r>
            <a:r>
              <a:rPr lang="en-US" sz="2800" dirty="0" err="1" smtClean="0"/>
              <a:t>operato</a:t>
            </a:r>
            <a:r>
              <a:rPr lang="en-US" sz="2800" dirty="0" smtClean="0"/>
              <a:t>)? (</a:t>
            </a:r>
            <a:r>
              <a:rPr lang="en-US" sz="2800" dirty="0" err="1" smtClean="0"/>
              <a:t>pg</a:t>
            </a:r>
            <a:r>
              <a:rPr lang="en-US" sz="2800" dirty="0" smtClean="0"/>
              <a:t> 351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i="1" dirty="0"/>
              <a:t>being baptized and taking Communion </a:t>
            </a:r>
            <a:r>
              <a:rPr lang="en-US" dirty="0"/>
              <a:t>benefit any one without faith.”</a:t>
            </a:r>
          </a:p>
          <a:p>
            <a:r>
              <a:rPr lang="en-US" dirty="0"/>
              <a:t>Over against this notion remember the precious text in Rom. 4, 16: </a:t>
            </a:r>
            <a:r>
              <a:rPr lang="en-US" i="1" dirty="0"/>
              <a:t>“Therefore it [righteousness] is of faith that it might be by grace.”</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6. Walther points out once again the absurdity of claiming that mere hearing the word of God could save a person without faith. But </a:t>
            </a:r>
            <a:r>
              <a:rPr lang="en-US" sz="2800" dirty="0"/>
              <a:t>if “the Word that is preached will not benefit a person unless he believes it, neither </a:t>
            </a:r>
            <a:r>
              <a:rPr lang="en-US" sz="2800" dirty="0" smtClean="0"/>
              <a:t>will… (</a:t>
            </a:r>
            <a:r>
              <a:rPr lang="en-US" sz="2800" dirty="0" err="1"/>
              <a:t>pg</a:t>
            </a:r>
            <a:r>
              <a:rPr lang="en-US" sz="2800" dirty="0"/>
              <a:t> </a:t>
            </a:r>
            <a:r>
              <a:rPr lang="en-US" sz="2800" dirty="0" smtClean="0"/>
              <a:t>351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623</TotalTime>
  <Words>1811</Words>
  <Application>Microsoft Office PowerPoint</Application>
  <PresentationFormat>On-screen Show (4:3)</PresentationFormat>
  <Paragraphs>159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The Proper Distinction Between Law and Gospel  by CFW Walther</vt:lpstr>
      <vt:lpstr>Review: </vt:lpstr>
      <vt:lpstr>1. Already in Walther’s day, he said, if you insist that pure doctrine is a very important thing what are you at once suspected of? (pg 348 middle)</vt:lpstr>
      <vt:lpstr>2. The words “doctrine,” or “dogma,” are often used to represent something dusty, out of date, and useless. But Walther reminds us that doctrine is nothing more than… what? (pg 349 top)</vt:lpstr>
      <vt:lpstr>3. Some theologians say, “Bah! We are seeking after truth, but only a conceited, self-satisfied person will claim to have achieved it.” But what does Jesus say in John 8: 38? (pg 349 middle)</vt:lpstr>
      <vt:lpstr>4. Orthodox Lutherans continue to insist that even a single false doctrine is a deadly serious matter, as Paul also states in Galatians 5:7-9. In fact, says Walther, what is a single false teaching able to do? (pg 350 middle)</vt:lpstr>
      <vt:lpstr> Thesis XXI (cont.) </vt:lpstr>
      <vt:lpstr>5. The Gospel says “believe!” The Law says “do!” What happens to this arrangement if the mere act of participating in the sacraments brings grace all by itself (ex opere operato)? (pg 351 middle)</vt:lpstr>
      <vt:lpstr>6. Walther points out once again the absurdity of claiming that mere hearing the word of God could save a person without faith. But if “the Word that is preached will not benefit a person unless he believes it, neither will… (pg 351 bottom)</vt:lpstr>
      <vt:lpstr>7. How is saving faith like receiving a present? (pg 352 top)</vt:lpstr>
      <vt:lpstr>8. Who is doing the work in holy baptism? (pg 352 bottom)</vt:lpstr>
      <vt:lpstr>9. Walther emphasizes Jesus words of institution before the Lord’s supper, which emphasize that his disciples are to receive this gift in faith. What words should a communicant keep “shining before his eyes” as he prepares to come to the Lord’s supper? (pg 353 middle)</vt:lpstr>
      <vt:lpstr>10. In Rom. 4, 11 we read: ”He [Abraham] received the sign of circumcision, a seal of the righteousness of the faith.” How does Walther say this is similar to the Lord’s supper? (pg 353 bottom)</vt:lpstr>
      <vt:lpstr>11. As usual, when Walther refers to the “fanatics,” he means the Reformed — those who do not believe that the Word and sacraments are themselves the means of grace. What do these false teachers say about baptism? (pg 354 bottom)</vt:lpstr>
      <vt:lpstr>12. What has the Lutheran Church at no time ever taught concerning salvation? (pg 355 top)</vt:lpstr>
      <vt:lpstr>13. By “modern theologians,” Walther means those modern scholars who reject the inspiration and inerrancy of Scripture. Some of them declared that “baptism is regeneration.” But what do Lutherans teach on this? (pg 355 middle)</vt:lpstr>
      <vt:lpstr>14. According to the Augsburg confession, for what purpose were the sacraments ordained? (pg 356 top)</vt:lpstr>
      <vt:lpstr>15. What will the mere act of baptism earn for a person if it is not accompanied by faith? (pg 356 bottom)</vt:lpstr>
      <vt:lpstr>16. Paul says, in Rom. 10, 17: ‘Faith cometh by hearing.’ just as the Word enters the ear to strike the heart, so the rite of Communion strikes… (pg 357 middle)</vt:lpstr>
      <vt:lpstr>17. Complete this sentence: “Just as Scripture does not teach (as the simplest Christian knows) that the mere outward act of hearing the Word saves any one, just as little does it teach…” (pg 357 bottom)</vt:lpstr>
      <vt:lpstr>18. What does the Apology to the Augsburg Confession say is “absolutely a Jewish opinion”? Why do you think they call it that? (358 middle)</vt:lpstr>
      <vt:lpstr>19. To Roman Catholics, one of the most important church fathers who can be quoted is St. Augustine. Yet what did Augustine state about the sacrament? (pg 359 top)</vt:lpstr>
      <vt:lpstr>20. Franz Delitszch (1813-1890) was a Lutheran theologian who rejected many of the excesses of the “modernists.” But what shocking statement did Delitzsch make about Baptism? (pg 360 top)</vt:lpstr>
      <vt:lpstr>21. The foregoing shocking statements cannot be true. Walther points out that, if the body of Christ contains these unbelievers, then… (pg 360 bottom)</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54</cp:revision>
  <cp:lastPrinted>2019-02-19T21:00:54Z</cp:lastPrinted>
  <dcterms:created xsi:type="dcterms:W3CDTF">2011-01-18T19:12:19Z</dcterms:created>
  <dcterms:modified xsi:type="dcterms:W3CDTF">2019-04-07T16:13:32Z</dcterms:modified>
</cp:coreProperties>
</file>