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8"/>
  </p:notesMasterIdLst>
  <p:handoutMasterIdLst>
    <p:handoutMasterId r:id="rId29"/>
  </p:handoutMasterIdLst>
  <p:sldIdLst>
    <p:sldId id="256" r:id="rId2"/>
    <p:sldId id="258" r:id="rId3"/>
    <p:sldId id="343" r:id="rId4"/>
    <p:sldId id="344" r:id="rId5"/>
    <p:sldId id="345" r:id="rId6"/>
    <p:sldId id="348" r:id="rId7"/>
    <p:sldId id="286" r:id="rId8"/>
    <p:sldId id="349" r:id="rId9"/>
    <p:sldId id="350" r:id="rId10"/>
    <p:sldId id="351" r:id="rId11"/>
    <p:sldId id="352" r:id="rId12"/>
    <p:sldId id="353" r:id="rId13"/>
    <p:sldId id="354" r:id="rId14"/>
    <p:sldId id="355" r:id="rId15"/>
    <p:sldId id="356" r:id="rId16"/>
    <p:sldId id="357" r:id="rId17"/>
    <p:sldId id="358" r:id="rId18"/>
    <p:sldId id="359" r:id="rId19"/>
    <p:sldId id="360" r:id="rId20"/>
    <p:sldId id="361" r:id="rId21"/>
    <p:sldId id="362" r:id="rId22"/>
    <p:sldId id="336" r:id="rId23"/>
    <p:sldId id="337" r:id="rId24"/>
    <p:sldId id="338" r:id="rId25"/>
    <p:sldId id="339" r:id="rId26"/>
    <p:sldId id="340"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065" autoAdjust="0"/>
  </p:normalViewPr>
  <p:slideViewPr>
    <p:cSldViewPr>
      <p:cViewPr varScale="1">
        <p:scale>
          <a:sx n="64" d="100"/>
          <a:sy n="64" d="100"/>
        </p:scale>
        <p:origin x="-1340" y="-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Thirty-Fifth Evening Lecture</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ECA5BE2-7D2B-4A1D-9B98-F91666414B8F}" type="datetimeFigureOut">
              <a:rPr lang="en-US" smtClean="0"/>
              <a:t>4/7/2019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2552B12-8828-4D16-91DB-986B977E81A7}" type="slidenum">
              <a:rPr lang="en-US" smtClean="0"/>
              <a:t>‹#›</a:t>
            </a:fld>
            <a:endParaRPr lang="en-US"/>
          </a:p>
        </p:txBody>
      </p:sp>
    </p:spTree>
    <p:extLst>
      <p:ext uri="{BB962C8B-B14F-4D97-AF65-F5344CB8AC3E}">
        <p14:creationId xmlns:p14="http://schemas.microsoft.com/office/powerpoint/2010/main" val="3269476386"/>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Thirty-Fifth Evening Lecture</a:t>
            </a: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C5A1C84-0999-4544-9EC5-8852EFC644E3}" type="datetimeFigureOut">
              <a:rPr lang="en-US" smtClean="0"/>
              <a:pPr/>
              <a:t>4/7/2019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C7F3135-E9EB-4B09-9F56-DA11EB9B5EED}" type="slidenum">
              <a:rPr lang="en-US" smtClean="0"/>
              <a:pPr/>
              <a:t>‹#›</a:t>
            </a:fld>
            <a:endParaRPr lang="en-US"/>
          </a:p>
        </p:txBody>
      </p:sp>
    </p:spTree>
    <p:extLst>
      <p:ext uri="{BB962C8B-B14F-4D97-AF65-F5344CB8AC3E}">
        <p14:creationId xmlns:p14="http://schemas.microsoft.com/office/powerpoint/2010/main" val="1320993244"/>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n.wikipedia.org/wiki/Lutheran_Church_-_Missouri_Synod"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en.wikipedia.org/wiki/Christian_theology" TargetMode="Externa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a:t>
            </a:fld>
            <a:endParaRPr lang="en-US"/>
          </a:p>
        </p:txBody>
      </p:sp>
      <p:sp>
        <p:nvSpPr>
          <p:cNvPr id="5" name="Date Placeholder 4"/>
          <p:cNvSpPr>
            <a:spLocks noGrp="1"/>
          </p:cNvSpPr>
          <p:nvPr>
            <p:ph type="dt" idx="11"/>
          </p:nvPr>
        </p:nvSpPr>
        <p:spPr/>
        <p:txBody>
          <a:bodyPr/>
          <a:lstStyle/>
          <a:p>
            <a:fld id="{05812A96-FE81-4943-935E-8693A1CCD669}"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Thirty-Fifth Evening Lecture</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11</a:t>
            </a:fld>
            <a:endParaRPr lang="en-US"/>
          </a:p>
        </p:txBody>
      </p:sp>
      <p:sp>
        <p:nvSpPr>
          <p:cNvPr id="5" name="Date Placeholder 4"/>
          <p:cNvSpPr>
            <a:spLocks noGrp="1"/>
          </p:cNvSpPr>
          <p:nvPr>
            <p:ph type="dt" idx="11"/>
          </p:nvPr>
        </p:nvSpPr>
        <p:spPr/>
        <p:txBody>
          <a:bodyPr/>
          <a:lstStyle/>
          <a:p>
            <a:fld id="{5882177B-DE41-42D2-AA62-31BD5DC4319C}"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Thirty-Fifth Evening Lecture</a:t>
            </a: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12</a:t>
            </a:fld>
            <a:endParaRPr lang="en-US"/>
          </a:p>
        </p:txBody>
      </p:sp>
      <p:sp>
        <p:nvSpPr>
          <p:cNvPr id="5" name="Date Placeholder 4"/>
          <p:cNvSpPr>
            <a:spLocks noGrp="1"/>
          </p:cNvSpPr>
          <p:nvPr>
            <p:ph type="dt" idx="11"/>
          </p:nvPr>
        </p:nvSpPr>
        <p:spPr/>
        <p:txBody>
          <a:bodyPr/>
          <a:lstStyle/>
          <a:p>
            <a:fld id="{B01F9271-A868-4EB2-9CF9-517E67F3A10C}"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Thirty-Fifth Evening Lecture</a:t>
            </a:r>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13</a:t>
            </a:fld>
            <a:endParaRPr lang="en-US"/>
          </a:p>
        </p:txBody>
      </p:sp>
      <p:sp>
        <p:nvSpPr>
          <p:cNvPr id="5" name="Date Placeholder 4"/>
          <p:cNvSpPr>
            <a:spLocks noGrp="1"/>
          </p:cNvSpPr>
          <p:nvPr>
            <p:ph type="dt" idx="11"/>
          </p:nvPr>
        </p:nvSpPr>
        <p:spPr/>
        <p:txBody>
          <a:bodyPr/>
          <a:lstStyle/>
          <a:p>
            <a:fld id="{336076A5-39AB-4BF5-BDBB-2BC25B252FA5}"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Thirty-Fifth Evening Lecture</a:t>
            </a: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14</a:t>
            </a:fld>
            <a:endParaRPr lang="en-US"/>
          </a:p>
        </p:txBody>
      </p:sp>
      <p:sp>
        <p:nvSpPr>
          <p:cNvPr id="5" name="Date Placeholder 4"/>
          <p:cNvSpPr>
            <a:spLocks noGrp="1"/>
          </p:cNvSpPr>
          <p:nvPr>
            <p:ph type="dt" idx="11"/>
          </p:nvPr>
        </p:nvSpPr>
        <p:spPr/>
        <p:txBody>
          <a:bodyPr/>
          <a:lstStyle/>
          <a:p>
            <a:fld id="{C0782BE9-399E-45F0-855C-A30D340E981D}"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Thirty-Fifth Evening Lecture</a:t>
            </a:r>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15</a:t>
            </a:fld>
            <a:endParaRPr lang="en-US"/>
          </a:p>
        </p:txBody>
      </p:sp>
      <p:sp>
        <p:nvSpPr>
          <p:cNvPr id="5" name="Date Placeholder 4"/>
          <p:cNvSpPr>
            <a:spLocks noGrp="1"/>
          </p:cNvSpPr>
          <p:nvPr>
            <p:ph type="dt" idx="11"/>
          </p:nvPr>
        </p:nvSpPr>
        <p:spPr/>
        <p:txBody>
          <a:bodyPr/>
          <a:lstStyle/>
          <a:p>
            <a:fld id="{462ED9E1-E4D7-4B2E-8A78-55D53BAFD756}"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Thirty-Fifth Evening Lecture</a:t>
            </a:r>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16</a:t>
            </a:fld>
            <a:endParaRPr lang="en-US"/>
          </a:p>
        </p:txBody>
      </p:sp>
      <p:sp>
        <p:nvSpPr>
          <p:cNvPr id="5" name="Date Placeholder 4"/>
          <p:cNvSpPr>
            <a:spLocks noGrp="1"/>
          </p:cNvSpPr>
          <p:nvPr>
            <p:ph type="dt" idx="11"/>
          </p:nvPr>
        </p:nvSpPr>
        <p:spPr/>
        <p:txBody>
          <a:bodyPr/>
          <a:lstStyle/>
          <a:p>
            <a:fld id="{35805346-847B-49BB-8D3E-C218F1868FC6}"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Thirty-Fifth Evening Lecture</a:t>
            </a: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17</a:t>
            </a:fld>
            <a:endParaRPr lang="en-US"/>
          </a:p>
        </p:txBody>
      </p:sp>
      <p:sp>
        <p:nvSpPr>
          <p:cNvPr id="5" name="Date Placeholder 4"/>
          <p:cNvSpPr>
            <a:spLocks noGrp="1"/>
          </p:cNvSpPr>
          <p:nvPr>
            <p:ph type="dt" idx="11"/>
          </p:nvPr>
        </p:nvSpPr>
        <p:spPr/>
        <p:txBody>
          <a:bodyPr/>
          <a:lstStyle/>
          <a:p>
            <a:fld id="{C46AD739-ABA1-4114-9B5F-DDDA1CC3FBA1}"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Thirty-Fifth Evening Lecture</a:t>
            </a:r>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18</a:t>
            </a:fld>
            <a:endParaRPr lang="en-US"/>
          </a:p>
        </p:txBody>
      </p:sp>
      <p:sp>
        <p:nvSpPr>
          <p:cNvPr id="5" name="Date Placeholder 4"/>
          <p:cNvSpPr>
            <a:spLocks noGrp="1"/>
          </p:cNvSpPr>
          <p:nvPr>
            <p:ph type="dt" idx="11"/>
          </p:nvPr>
        </p:nvSpPr>
        <p:spPr/>
        <p:txBody>
          <a:bodyPr/>
          <a:lstStyle/>
          <a:p>
            <a:fld id="{5E0D1210-F2FE-4DBA-BD45-78578AEB42A9}"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Thirty-Fifth Evening Lecture</a:t>
            </a:r>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19</a:t>
            </a:fld>
            <a:endParaRPr lang="en-US"/>
          </a:p>
        </p:txBody>
      </p:sp>
      <p:sp>
        <p:nvSpPr>
          <p:cNvPr id="5" name="Date Placeholder 4"/>
          <p:cNvSpPr>
            <a:spLocks noGrp="1"/>
          </p:cNvSpPr>
          <p:nvPr>
            <p:ph type="dt" idx="11"/>
          </p:nvPr>
        </p:nvSpPr>
        <p:spPr/>
        <p:txBody>
          <a:bodyPr/>
          <a:lstStyle/>
          <a:p>
            <a:fld id="{5262E1F1-8332-4D77-A7F1-3524BA8C83D5}"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Thirty-Fifth Evening Lecture</a:t>
            </a:r>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20</a:t>
            </a:fld>
            <a:endParaRPr lang="en-US"/>
          </a:p>
        </p:txBody>
      </p:sp>
      <p:sp>
        <p:nvSpPr>
          <p:cNvPr id="5" name="Date Placeholder 4"/>
          <p:cNvSpPr>
            <a:spLocks noGrp="1"/>
          </p:cNvSpPr>
          <p:nvPr>
            <p:ph type="dt" idx="11"/>
          </p:nvPr>
        </p:nvSpPr>
        <p:spPr/>
        <p:txBody>
          <a:bodyPr/>
          <a:lstStyle/>
          <a:p>
            <a:fld id="{3F8A88D6-B409-43CC-9C49-7833A095A978}"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Thirty-Fifth Evening Lecture</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was the first President of the </a:t>
            </a:r>
            <a:r>
              <a:rPr lang="en-US" dirty="0">
                <a:hlinkClick r:id="rId3" tooltip="Lutheran Church - Missouri Synod"/>
              </a:rPr>
              <a:t>Lutheran Church - Missouri Synod</a:t>
            </a:r>
            <a:r>
              <a:rPr lang="en-US" dirty="0"/>
              <a:t> and its most influential </a:t>
            </a:r>
            <a:r>
              <a:rPr lang="en-US" dirty="0">
                <a:hlinkClick r:id="rId4" tooltip="Christian theology"/>
              </a:rPr>
              <a:t>theologian</a:t>
            </a:r>
            <a:r>
              <a:rPr lang="en-US" dirty="0"/>
              <a:t>.</a:t>
            </a:r>
          </a:p>
        </p:txBody>
      </p:sp>
      <p:sp>
        <p:nvSpPr>
          <p:cNvPr id="4" name="Slide Number Placeholder 3"/>
          <p:cNvSpPr>
            <a:spLocks noGrp="1"/>
          </p:cNvSpPr>
          <p:nvPr>
            <p:ph type="sldNum" sz="quarter" idx="10"/>
          </p:nvPr>
        </p:nvSpPr>
        <p:spPr/>
        <p:txBody>
          <a:bodyPr/>
          <a:lstStyle/>
          <a:p>
            <a:fld id="{2C7F3135-E9EB-4B09-9F56-DA11EB9B5EED}" type="slidenum">
              <a:rPr lang="en-US" smtClean="0"/>
              <a:pPr/>
              <a:t>2</a:t>
            </a:fld>
            <a:endParaRPr lang="en-US"/>
          </a:p>
        </p:txBody>
      </p:sp>
      <p:sp>
        <p:nvSpPr>
          <p:cNvPr id="5" name="Date Placeholder 4"/>
          <p:cNvSpPr>
            <a:spLocks noGrp="1"/>
          </p:cNvSpPr>
          <p:nvPr>
            <p:ph type="dt" idx="11"/>
          </p:nvPr>
        </p:nvSpPr>
        <p:spPr/>
        <p:txBody>
          <a:bodyPr/>
          <a:lstStyle/>
          <a:p>
            <a:fld id="{CC6EC17C-806B-4034-A01A-2F9F8F4FFDBE}"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Thirty-Fifth Evening Lecture</a:t>
            </a:r>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21</a:t>
            </a:fld>
            <a:endParaRPr lang="en-US"/>
          </a:p>
        </p:txBody>
      </p:sp>
      <p:sp>
        <p:nvSpPr>
          <p:cNvPr id="5" name="Date Placeholder 4"/>
          <p:cNvSpPr>
            <a:spLocks noGrp="1"/>
          </p:cNvSpPr>
          <p:nvPr>
            <p:ph type="dt" idx="11"/>
          </p:nvPr>
        </p:nvSpPr>
        <p:spPr/>
        <p:txBody>
          <a:bodyPr/>
          <a:lstStyle/>
          <a:p>
            <a:fld id="{CA8DC88F-D5B5-45CF-AC6E-54D21F58138B}"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Thirty-Fifth Evening Lecture</a:t>
            </a:r>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22</a:t>
            </a:fld>
            <a:endParaRPr lang="en-US"/>
          </a:p>
        </p:txBody>
      </p:sp>
      <p:sp>
        <p:nvSpPr>
          <p:cNvPr id="5" name="Date Placeholder 4"/>
          <p:cNvSpPr>
            <a:spLocks noGrp="1"/>
          </p:cNvSpPr>
          <p:nvPr>
            <p:ph type="dt" idx="11"/>
          </p:nvPr>
        </p:nvSpPr>
        <p:spPr/>
        <p:txBody>
          <a:bodyPr/>
          <a:lstStyle/>
          <a:p>
            <a:fld id="{D5DF0111-9371-4903-90A2-A2B9B9160427}"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Thirty-Fifth Evening Lecture</a:t>
            </a:r>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23</a:t>
            </a:fld>
            <a:endParaRPr lang="en-US"/>
          </a:p>
        </p:txBody>
      </p:sp>
      <p:sp>
        <p:nvSpPr>
          <p:cNvPr id="5" name="Date Placeholder 4"/>
          <p:cNvSpPr>
            <a:spLocks noGrp="1"/>
          </p:cNvSpPr>
          <p:nvPr>
            <p:ph type="dt" idx="11"/>
          </p:nvPr>
        </p:nvSpPr>
        <p:spPr/>
        <p:txBody>
          <a:bodyPr/>
          <a:lstStyle/>
          <a:p>
            <a:fld id="{93232128-F941-4EE3-855E-E242EF79C395}"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Thirty-Fifth Evening Lecture</a:t>
            </a:r>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24</a:t>
            </a:fld>
            <a:endParaRPr lang="en-US"/>
          </a:p>
        </p:txBody>
      </p:sp>
      <p:sp>
        <p:nvSpPr>
          <p:cNvPr id="5" name="Date Placeholder 4"/>
          <p:cNvSpPr>
            <a:spLocks noGrp="1"/>
          </p:cNvSpPr>
          <p:nvPr>
            <p:ph type="dt" idx="11"/>
          </p:nvPr>
        </p:nvSpPr>
        <p:spPr/>
        <p:txBody>
          <a:bodyPr/>
          <a:lstStyle/>
          <a:p>
            <a:fld id="{E891A08B-C1EC-49FF-9392-6688F85EFBD0}"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Thirty-Fifth Evening Lecture</a:t>
            </a:r>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25</a:t>
            </a:fld>
            <a:endParaRPr lang="en-US"/>
          </a:p>
        </p:txBody>
      </p:sp>
      <p:sp>
        <p:nvSpPr>
          <p:cNvPr id="5" name="Date Placeholder 4"/>
          <p:cNvSpPr>
            <a:spLocks noGrp="1"/>
          </p:cNvSpPr>
          <p:nvPr>
            <p:ph type="dt" idx="11"/>
          </p:nvPr>
        </p:nvSpPr>
        <p:spPr/>
        <p:txBody>
          <a:bodyPr/>
          <a:lstStyle/>
          <a:p>
            <a:fld id="{C77D81E1-831E-4A73-830C-F5527C17AA64}"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Thirty-Fifth Evening Lecture</a:t>
            </a:r>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26</a:t>
            </a:fld>
            <a:endParaRPr lang="en-US"/>
          </a:p>
        </p:txBody>
      </p:sp>
      <p:sp>
        <p:nvSpPr>
          <p:cNvPr id="5" name="Date Placeholder 4"/>
          <p:cNvSpPr>
            <a:spLocks noGrp="1"/>
          </p:cNvSpPr>
          <p:nvPr>
            <p:ph type="dt" idx="11"/>
          </p:nvPr>
        </p:nvSpPr>
        <p:spPr/>
        <p:txBody>
          <a:bodyPr/>
          <a:lstStyle/>
          <a:p>
            <a:fld id="{8B57D455-927C-42E6-83D5-6D1265867426}"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Thirty-Fifth Evening Lecture</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3</a:t>
            </a:fld>
            <a:endParaRPr lang="en-US"/>
          </a:p>
        </p:txBody>
      </p:sp>
      <p:sp>
        <p:nvSpPr>
          <p:cNvPr id="5" name="Date Placeholder 4"/>
          <p:cNvSpPr>
            <a:spLocks noGrp="1"/>
          </p:cNvSpPr>
          <p:nvPr>
            <p:ph type="dt" idx="11"/>
          </p:nvPr>
        </p:nvSpPr>
        <p:spPr/>
        <p:txBody>
          <a:bodyPr/>
          <a:lstStyle/>
          <a:p>
            <a:fld id="{E598DE94-7078-4E29-AE80-D7B7254BB566}"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Thirty-Fifth Evening Lecture</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4</a:t>
            </a:fld>
            <a:endParaRPr lang="en-US"/>
          </a:p>
        </p:txBody>
      </p:sp>
      <p:sp>
        <p:nvSpPr>
          <p:cNvPr id="5" name="Date Placeholder 4"/>
          <p:cNvSpPr>
            <a:spLocks noGrp="1"/>
          </p:cNvSpPr>
          <p:nvPr>
            <p:ph type="dt" idx="11"/>
          </p:nvPr>
        </p:nvSpPr>
        <p:spPr/>
        <p:txBody>
          <a:bodyPr/>
          <a:lstStyle/>
          <a:p>
            <a:fld id="{002BAF80-AC2A-4F75-B0AD-8D2E569690A2}"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Thirty-Fifth Evening Lecture</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5</a:t>
            </a:fld>
            <a:endParaRPr lang="en-US"/>
          </a:p>
        </p:txBody>
      </p:sp>
      <p:sp>
        <p:nvSpPr>
          <p:cNvPr id="5" name="Date Placeholder 4"/>
          <p:cNvSpPr>
            <a:spLocks noGrp="1"/>
          </p:cNvSpPr>
          <p:nvPr>
            <p:ph type="dt" idx="11"/>
          </p:nvPr>
        </p:nvSpPr>
        <p:spPr/>
        <p:txBody>
          <a:bodyPr/>
          <a:lstStyle/>
          <a:p>
            <a:fld id="{108344E6-4568-4D0D-B6FD-9DEF2A0CE022}"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Thirty-Fifth Evening Lecture</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6</a:t>
            </a:fld>
            <a:endParaRPr lang="en-US"/>
          </a:p>
        </p:txBody>
      </p:sp>
      <p:sp>
        <p:nvSpPr>
          <p:cNvPr id="5" name="Date Placeholder 4"/>
          <p:cNvSpPr>
            <a:spLocks noGrp="1"/>
          </p:cNvSpPr>
          <p:nvPr>
            <p:ph type="dt" idx="11"/>
          </p:nvPr>
        </p:nvSpPr>
        <p:spPr/>
        <p:txBody>
          <a:bodyPr/>
          <a:lstStyle/>
          <a:p>
            <a:fld id="{ECB792F5-6B68-4225-BDB2-E219AE195421}"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Thirty-Fifth Evening Lecture</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8</a:t>
            </a:fld>
            <a:endParaRPr lang="en-US"/>
          </a:p>
        </p:txBody>
      </p:sp>
      <p:sp>
        <p:nvSpPr>
          <p:cNvPr id="5" name="Date Placeholder 4"/>
          <p:cNvSpPr>
            <a:spLocks noGrp="1"/>
          </p:cNvSpPr>
          <p:nvPr>
            <p:ph type="dt" idx="11"/>
          </p:nvPr>
        </p:nvSpPr>
        <p:spPr/>
        <p:txBody>
          <a:bodyPr/>
          <a:lstStyle/>
          <a:p>
            <a:fld id="{0C8A406C-6F88-4D2C-B051-9E8A078E1F4E}"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Thirty-Fifth Evening Lecture</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9</a:t>
            </a:fld>
            <a:endParaRPr lang="en-US"/>
          </a:p>
        </p:txBody>
      </p:sp>
      <p:sp>
        <p:nvSpPr>
          <p:cNvPr id="5" name="Date Placeholder 4"/>
          <p:cNvSpPr>
            <a:spLocks noGrp="1"/>
          </p:cNvSpPr>
          <p:nvPr>
            <p:ph type="dt" idx="11"/>
          </p:nvPr>
        </p:nvSpPr>
        <p:spPr/>
        <p:txBody>
          <a:bodyPr/>
          <a:lstStyle/>
          <a:p>
            <a:fld id="{0578D4C4-EBBB-489C-B2FF-41228D628AF1}"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Thirty-Fifth Evening Lecture</a:t>
            </a: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10</a:t>
            </a:fld>
            <a:endParaRPr lang="en-US"/>
          </a:p>
        </p:txBody>
      </p:sp>
      <p:sp>
        <p:nvSpPr>
          <p:cNvPr id="5" name="Date Placeholder 4"/>
          <p:cNvSpPr>
            <a:spLocks noGrp="1"/>
          </p:cNvSpPr>
          <p:nvPr>
            <p:ph type="dt" idx="11"/>
          </p:nvPr>
        </p:nvSpPr>
        <p:spPr/>
        <p:txBody>
          <a:bodyPr/>
          <a:lstStyle/>
          <a:p>
            <a:fld id="{E996B01A-8745-47BB-9207-F5D5A3849A64}"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Thirty-Fifth Evening Lecture</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4A42ABA-8554-4B98-8331-1C74EEBAE7AC}" type="datetime1">
              <a:rPr lang="en-US" smtClean="0"/>
              <a:pPr/>
              <a:t>4/7/2019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5EF05A6-58C6-4900-AE51-7F5642C477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F6FBBB-C30C-4121-B036-D8E6DA918D7B}" type="datetime1">
              <a:rPr lang="en-US" smtClean="0"/>
              <a:pPr/>
              <a:t>4/7/2019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68DDBB-FA7E-47D7-A218-DFF7B409E715}" type="datetime1">
              <a:rPr lang="en-US" smtClean="0"/>
              <a:pPr/>
              <a:t>4/7/2019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2AA055-711B-4052-B771-A6C6685D01B8}" type="datetime1">
              <a:rPr lang="en-US" smtClean="0"/>
              <a:pPr/>
              <a:t>4/7/2019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EF05A6-58C6-4900-AE51-7F5642C4771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531AAF1-158F-44B7-85B4-561E2EDBF88C}" type="datetime1">
              <a:rPr lang="en-US" smtClean="0"/>
              <a:pPr/>
              <a:t>4/7/2019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EF05A6-58C6-4900-AE51-7F5642C4771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8CB94C8-8C27-4B84-8955-50748EBAAEBE}" type="datetime1">
              <a:rPr lang="en-US" smtClean="0"/>
              <a:pPr/>
              <a:t>4/7/2019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5EF05A6-58C6-4900-AE51-7F5642C4771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763DFDA-0694-4968-8B48-6C321019BB15}" type="datetime1">
              <a:rPr lang="en-US" smtClean="0"/>
              <a:pPr/>
              <a:t>4/7/2019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726AAA2-1413-40A7-B579-FF79832E8076}" type="datetime1">
              <a:rPr lang="en-US" smtClean="0"/>
              <a:pPr/>
              <a:t>4/7/2019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5EF05A6-58C6-4900-AE51-7F5642C47714}"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1DCDF90-C428-454F-A400-5E2041BBB5D4}" type="datetime1">
              <a:rPr lang="en-US" smtClean="0"/>
              <a:pPr/>
              <a:t>4/7/2019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BB90C14-0E83-4E0B-81C4-1DAD9F6BE710}" type="datetime1">
              <a:rPr lang="en-US" smtClean="0"/>
              <a:pPr/>
              <a:t>4/7/2019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BD0A519-1E57-4382-9DFB-5E440AAF8225}" type="datetime1">
              <a:rPr lang="en-US" smtClean="0"/>
              <a:pPr/>
              <a:t>4/7/2019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5EF05A6-58C6-4900-AE51-7F5642C4771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03ABCD3-76D1-4A74-9960-52665CFCEF31}" type="datetime1">
              <a:rPr lang="en-US" smtClean="0"/>
              <a:pPr/>
              <a:t>4/7/2019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5EF05A6-58C6-4900-AE51-7F5642C477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76600" y="304800"/>
            <a:ext cx="5334000" cy="1600200"/>
          </a:xfrm>
        </p:spPr>
        <p:txBody>
          <a:bodyPr anchor="t" anchorCtr="0">
            <a:normAutofit/>
          </a:bodyPr>
          <a:lstStyle/>
          <a:p>
            <a:r>
              <a:rPr lang="en-US" sz="2400" dirty="0" smtClean="0"/>
              <a:t>The Proper Distinction Between </a:t>
            </a:r>
            <a:r>
              <a:rPr lang="en-US" dirty="0" smtClean="0"/>
              <a:t>Law and Gospel </a:t>
            </a:r>
            <a:br>
              <a:rPr lang="en-US" dirty="0" smtClean="0"/>
            </a:br>
            <a:r>
              <a:rPr lang="en-US" sz="2400" dirty="0" smtClean="0"/>
              <a:t>by CFW Walther</a:t>
            </a:r>
            <a:endParaRPr lang="en-US" dirty="0"/>
          </a:p>
        </p:txBody>
      </p:sp>
      <p:sp>
        <p:nvSpPr>
          <p:cNvPr id="3" name="Subtitle 2"/>
          <p:cNvSpPr>
            <a:spLocks noGrp="1"/>
          </p:cNvSpPr>
          <p:nvPr>
            <p:ph type="subTitle" idx="1"/>
          </p:nvPr>
        </p:nvSpPr>
        <p:spPr>
          <a:xfrm>
            <a:off x="3048000" y="2590800"/>
            <a:ext cx="5791200" cy="1828800"/>
          </a:xfrm>
        </p:spPr>
        <p:txBody>
          <a:bodyPr>
            <a:noAutofit/>
          </a:bodyPr>
          <a:lstStyle/>
          <a:p>
            <a:pPr algn="ctr"/>
            <a:r>
              <a:rPr lang="en-US" sz="4400" b="1" dirty="0" smtClean="0">
                <a:latin typeface="Colonna MT" pitchFamily="82" charset="0"/>
              </a:rPr>
              <a:t>~ The Thirty-Fifth ~</a:t>
            </a:r>
          </a:p>
          <a:p>
            <a:pPr algn="ctr"/>
            <a:r>
              <a:rPr lang="en-US" sz="4400" b="1" dirty="0" smtClean="0">
                <a:latin typeface="Colonna MT" pitchFamily="82" charset="0"/>
              </a:rPr>
              <a:t>Evening Lecture</a:t>
            </a:r>
            <a:endParaRPr lang="en-US" sz="4400" b="1" dirty="0">
              <a:latin typeface="Colonna MT" pitchFamily="82" charset="0"/>
            </a:endParaRPr>
          </a:p>
        </p:txBody>
      </p:sp>
      <p:pic>
        <p:nvPicPr>
          <p:cNvPr id="26626" name="Picture 2" descr="http://t3.gstatic.com/images?q=tbn:ANd9GcRF32i1MzlFIalMEm7lqy85sTJUhmj7xdW_KSybDQftb4Z34pYPSg"/>
          <p:cNvPicPr>
            <a:picLocks noChangeAspect="1" noChangeArrowheads="1"/>
          </p:cNvPicPr>
          <p:nvPr/>
        </p:nvPicPr>
        <p:blipFill>
          <a:blip r:embed="rId3" cstate="print"/>
          <a:srcRect/>
          <a:stretch>
            <a:fillRect/>
          </a:stretch>
        </p:blipFill>
        <p:spPr bwMode="auto">
          <a:xfrm>
            <a:off x="228600" y="228600"/>
            <a:ext cx="2590800" cy="336672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According to Scripture we can assume only </a:t>
            </a:r>
            <a:r>
              <a:rPr lang="en-US" i="1" dirty="0"/>
              <a:t>two classes: those who are converted and those who are not</a:t>
            </a:r>
            <a:r>
              <a:rPr lang="en-US" i="1" dirty="0" smtClean="0"/>
              <a:t>.”</a:t>
            </a:r>
            <a:endParaRPr lang="en-US" i="1"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7. How many “classes” does the Bible teach? What are they? (</a:t>
            </a:r>
            <a:r>
              <a:rPr lang="en-US" sz="2800" dirty="0" err="1" smtClean="0"/>
              <a:t>pg</a:t>
            </a:r>
            <a:r>
              <a:rPr lang="en-US" sz="2800" dirty="0" smtClean="0"/>
              <a:t> 363 middle)</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10</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yes — Herod Antipas, Felix, Festus, Agrippa.</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8. Does Scripture record any examples of people who were struck by God’s Word but did not become believers? If so who were they? (</a:t>
            </a:r>
            <a:r>
              <a:rPr lang="en-US" sz="2800" dirty="0" err="1" smtClean="0"/>
              <a:t>pg</a:t>
            </a:r>
            <a:r>
              <a:rPr lang="en-US" sz="2800" dirty="0" smtClean="0"/>
              <a:t> 363 – 364)</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11</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905000"/>
            <a:ext cx="8229600" cy="38862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fontScale="92500"/>
          </a:bodyPr>
          <a:lstStyle/>
          <a:p>
            <a:r>
              <a:rPr lang="en-US" dirty="0" smtClean="0"/>
              <a:t>“</a:t>
            </a:r>
            <a:r>
              <a:rPr lang="en-US" dirty="0"/>
              <a:t>When Scripture speaks of awakening, it always means </a:t>
            </a:r>
            <a:r>
              <a:rPr lang="en-US" i="1" dirty="0"/>
              <a:t>conversion</a:t>
            </a:r>
            <a:r>
              <a:rPr lang="en-US" i="1" dirty="0" smtClean="0"/>
              <a:t>.”</a:t>
            </a:r>
          </a:p>
          <a:p>
            <a:pPr lvl="1"/>
            <a:r>
              <a:rPr lang="en-US" sz="2200" dirty="0" err="1"/>
              <a:t>Eph</a:t>
            </a:r>
            <a:r>
              <a:rPr lang="en-US" sz="2200" dirty="0"/>
              <a:t> 5, 14 </a:t>
            </a:r>
            <a:r>
              <a:rPr lang="en-US" sz="2200" i="1" dirty="0"/>
              <a:t>Awake, thou that </a:t>
            </a:r>
            <a:r>
              <a:rPr lang="en-US" sz="2200" i="1" dirty="0" err="1"/>
              <a:t>sleepest</a:t>
            </a:r>
            <a:r>
              <a:rPr lang="en-US" sz="2200" i="1" dirty="0"/>
              <a:t>, and arise from the dead and Christ shall give thee light.</a:t>
            </a:r>
            <a:endParaRPr lang="en-US" sz="2200" dirty="0"/>
          </a:p>
          <a:p>
            <a:pPr lvl="1"/>
            <a:r>
              <a:rPr lang="en-US" sz="2200" dirty="0" err="1"/>
              <a:t>Eph</a:t>
            </a:r>
            <a:r>
              <a:rPr lang="en-US" sz="2200" dirty="0"/>
              <a:t> 2, 4–6 </a:t>
            </a:r>
            <a:r>
              <a:rPr lang="en-US" sz="2200" i="1" dirty="0"/>
              <a:t>But God, who is rich in mercy, for His great love wherewith he loved us, even when we were dead in sins, hath quickened us together with Christ (by grace are ye saved) and hath raised us up together and made us sit together in heavenly places in Christ</a:t>
            </a:r>
            <a:r>
              <a:rPr lang="en-US" sz="2200" i="1" dirty="0" smtClean="0"/>
              <a:t>.</a:t>
            </a:r>
          </a:p>
          <a:p>
            <a:pPr lvl="1"/>
            <a:r>
              <a:rPr lang="en-US" sz="2200" dirty="0"/>
              <a:t>Col 2, 12 </a:t>
            </a:r>
            <a:r>
              <a:rPr lang="en-US" sz="2200" i="1" dirty="0"/>
              <a:t>Buried with Him in Baptism, wherein also ye are risen with Him through the faith of the operation of </a:t>
            </a:r>
            <a:r>
              <a:rPr lang="en-US" sz="2200" i="1" dirty="0" smtClean="0"/>
              <a:t>God.</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9. All these people were forcibly struck by the preaching of God’s word! But why is it wrong to call them “awakened”? (</a:t>
            </a:r>
            <a:r>
              <a:rPr lang="en-US" sz="2800" dirty="0" err="1" smtClean="0"/>
              <a:t>pg</a:t>
            </a:r>
            <a:r>
              <a:rPr lang="en-US" sz="2800" dirty="0" smtClean="0"/>
              <a:t> 364 middle)</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12</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2000"/>
                                        <p:tgtEl>
                                          <p:spTgt spid="2">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2000"/>
                                        <p:tgtEl>
                                          <p:spTgt spid="2">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fontScale="92500" lnSpcReduction="20000"/>
          </a:bodyPr>
          <a:lstStyle/>
          <a:p>
            <a:r>
              <a:rPr lang="en-US" dirty="0" smtClean="0"/>
              <a:t>“</a:t>
            </a:r>
            <a:r>
              <a:rPr lang="en-US" dirty="0"/>
              <a:t>By thorough contrition they mean a </a:t>
            </a:r>
            <a:r>
              <a:rPr lang="en-US" i="1" dirty="0"/>
              <a:t>contrition like that of David</a:t>
            </a:r>
            <a:r>
              <a:rPr lang="en-US" dirty="0"/>
              <a:t>, who spent whole nights crying and weeping in his </a:t>
            </a:r>
            <a:r>
              <a:rPr lang="en-US" dirty="0" smtClean="0"/>
              <a:t>bed.”</a:t>
            </a:r>
          </a:p>
          <a:p>
            <a:r>
              <a:rPr lang="en-US" dirty="0" smtClean="0"/>
              <a:t>“</a:t>
            </a:r>
            <a:r>
              <a:rPr lang="en-US" dirty="0"/>
              <a:t>Anyone who has not passed through these </a:t>
            </a:r>
            <a:r>
              <a:rPr lang="en-US" dirty="0" smtClean="0"/>
              <a:t>experiences, who has not yet been sealed with the Holy Spirit, is </a:t>
            </a:r>
            <a:r>
              <a:rPr lang="en-US" dirty="0"/>
              <a:t>not quite assured of his state of grace and of </a:t>
            </a:r>
            <a:r>
              <a:rPr lang="en-US" dirty="0" smtClean="0"/>
              <a:t>salvation.”</a:t>
            </a:r>
          </a:p>
          <a:p>
            <a:r>
              <a:rPr lang="en-US" dirty="0" smtClean="0"/>
              <a:t>But “…</a:t>
            </a:r>
            <a:r>
              <a:rPr lang="en-US" dirty="0"/>
              <a:t>the </a:t>
            </a:r>
            <a:r>
              <a:rPr lang="en-US" dirty="0" smtClean="0"/>
              <a:t>Bible </a:t>
            </a:r>
            <a:r>
              <a:rPr lang="en-US" dirty="0"/>
              <a:t>does not say that everyone must pass through the same experiences and suffer in the same degree</a:t>
            </a:r>
            <a:r>
              <a:rPr lang="en-US" dirty="0" smtClean="0"/>
              <a:t>.</a:t>
            </a:r>
            <a:r>
              <a:rPr lang="en-US" dirty="0"/>
              <a:t>:</a:t>
            </a:r>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10. The </a:t>
            </a:r>
            <a:r>
              <a:rPr lang="en-US" sz="2800" dirty="0" err="1" smtClean="0"/>
              <a:t>Pietists</a:t>
            </a:r>
            <a:r>
              <a:rPr lang="en-US" sz="2800" dirty="0" smtClean="0"/>
              <a:t> said that a person had to experience a “genuine, thorough” contrition before he could be converted. But what did they mean by the term “contrition”? (</a:t>
            </a:r>
            <a:r>
              <a:rPr lang="en-US" sz="2800" dirty="0" err="1" smtClean="0"/>
              <a:t>pg</a:t>
            </a:r>
            <a:r>
              <a:rPr lang="en-US" sz="2800" dirty="0" smtClean="0"/>
              <a:t> 365 top)</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13</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lnSpcReduction="10000"/>
          </a:bodyPr>
          <a:lstStyle/>
          <a:p>
            <a:pPr fontAlgn="base"/>
            <a:r>
              <a:rPr lang="en-US" dirty="0" err="1" smtClean="0"/>
              <a:t>Eph</a:t>
            </a:r>
            <a:r>
              <a:rPr lang="en-US" dirty="0" smtClean="0"/>
              <a:t> </a:t>
            </a:r>
            <a:r>
              <a:rPr lang="en-US" dirty="0"/>
              <a:t>1, 13: </a:t>
            </a:r>
            <a:r>
              <a:rPr lang="en-US" i="1" dirty="0"/>
              <a:t>“In whom also, </a:t>
            </a:r>
            <a:r>
              <a:rPr lang="en-US" i="1" u="sng" dirty="0"/>
              <a:t>after</a:t>
            </a:r>
            <a:r>
              <a:rPr lang="en-US" i="1" dirty="0"/>
              <a:t> that ye believed, ye were sealed with that Holy Spirit of promise</a:t>
            </a:r>
            <a:r>
              <a:rPr lang="en-US" i="1" dirty="0" smtClean="0"/>
              <a:t>.”</a:t>
            </a:r>
          </a:p>
          <a:p>
            <a:r>
              <a:rPr lang="en-US" dirty="0" smtClean="0"/>
              <a:t>“The sealing </a:t>
            </a:r>
            <a:r>
              <a:rPr lang="en-US" i="1" dirty="0" smtClean="0"/>
              <a:t>presupposes</a:t>
            </a:r>
            <a:r>
              <a:rPr lang="en-US" dirty="0" smtClean="0"/>
              <a:t> faith, although it may be a very weak faith.”</a:t>
            </a:r>
          </a:p>
          <a:p>
            <a:pPr fontAlgn="base"/>
            <a:r>
              <a:rPr lang="en-US" dirty="0" smtClean="0"/>
              <a:t> </a:t>
            </a:r>
            <a:r>
              <a:rPr lang="en-US" dirty="0"/>
              <a:t>“God does not grant to every one immediately boldness of faith and heroic courage</a:t>
            </a:r>
            <a:r>
              <a:rPr lang="en-US" dirty="0" smtClean="0"/>
              <a:t>.”</a:t>
            </a:r>
            <a:endParaRPr lang="en-US" dirty="0"/>
          </a:p>
          <a:p>
            <a:pPr marL="109728" indent="0" fontAlgn="base">
              <a:buNone/>
            </a:pP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11. What about the </a:t>
            </a:r>
            <a:r>
              <a:rPr lang="en-US" sz="2800" dirty="0" err="1" smtClean="0"/>
              <a:t>Pietists</a:t>
            </a:r>
            <a:r>
              <a:rPr lang="en-US" sz="2800" dirty="0" smtClean="0"/>
              <a:t>’ “sealing with the Holy Spirit”? Does that come before or after conversion? (</a:t>
            </a:r>
            <a:r>
              <a:rPr lang="en-US" sz="2800" dirty="0" err="1" smtClean="0"/>
              <a:t>pg</a:t>
            </a:r>
            <a:r>
              <a:rPr lang="en-US" sz="2800" dirty="0" smtClean="0"/>
              <a:t> 365 middle)</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14</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pPr fontAlgn="base"/>
            <a:r>
              <a:rPr lang="en-US" dirty="0"/>
              <a:t>No; the apostle merely says</a:t>
            </a:r>
            <a:r>
              <a:rPr lang="en-US" i="1" dirty="0"/>
              <a:t>: “Repent and be baptized,</a:t>
            </a:r>
            <a:r>
              <a:rPr lang="en-US" dirty="0"/>
              <a:t>” and immediately they received baptism</a:t>
            </a:r>
            <a:r>
              <a:rPr lang="en-US" dirty="0" smtClean="0"/>
              <a:t>.</a:t>
            </a:r>
          </a:p>
          <a:p>
            <a:pPr fontAlgn="base"/>
            <a:r>
              <a:rPr lang="en-US" dirty="0" smtClean="0"/>
              <a:t>“</a:t>
            </a:r>
            <a:r>
              <a:rPr lang="en-US" dirty="0"/>
              <a:t>T</a:t>
            </a:r>
            <a:r>
              <a:rPr lang="en-US" dirty="0" smtClean="0"/>
              <a:t>hey </a:t>
            </a:r>
            <a:r>
              <a:rPr lang="en-US" dirty="0"/>
              <a:t>had become truly converted in a few moments</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a:t>12. When the men of Jerusalem were “pricked to their hearts” by Peter’s preaching of the </a:t>
            </a:r>
            <a:r>
              <a:rPr lang="en-US" sz="2800" dirty="0" smtClean="0"/>
              <a:t>Law </a:t>
            </a:r>
            <a:r>
              <a:rPr lang="en-US" sz="2800" dirty="0"/>
              <a:t>on Pentecost, how did he respond? Did he say, “Wait a while; first you must pass through a severe penitential </a:t>
            </a:r>
            <a:r>
              <a:rPr lang="en-US" sz="2800" dirty="0" smtClean="0"/>
              <a:t>struggle”? (</a:t>
            </a:r>
            <a:r>
              <a:rPr lang="en-US" sz="2800" dirty="0" err="1"/>
              <a:t>pg</a:t>
            </a:r>
            <a:r>
              <a:rPr lang="en-US" sz="2800" dirty="0"/>
              <a:t> </a:t>
            </a:r>
            <a:r>
              <a:rPr lang="en-US" sz="2800" dirty="0" smtClean="0"/>
              <a:t>365 bottom)</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15</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pPr fontAlgn="base"/>
            <a:r>
              <a:rPr lang="en-US" dirty="0"/>
              <a:t>“That cannot be done tonight. We shall first have to give you instruction and ascertain the condition of your heart. We admit that you have been awakened, but you are far from being converted</a:t>
            </a:r>
            <a:r>
              <a:rPr lang="en-US" dirty="0" smtClean="0"/>
              <a:t>.”</a:t>
            </a:r>
          </a:p>
          <a:p>
            <a:pPr fontAlgn="base"/>
            <a:r>
              <a:rPr lang="en-US" dirty="0"/>
              <a:t>No; he simply said: </a:t>
            </a:r>
            <a:r>
              <a:rPr lang="en-US" i="1" dirty="0"/>
              <a:t>“Believe on the Lord Jesus Christ, and thou shalt be saved and thy house.” </a:t>
            </a:r>
            <a:r>
              <a:rPr lang="en-US" dirty="0"/>
              <a:t>Acts 16, 27 ff</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13. It was the same with the Ethiopian eunuch, and also the jailer at Philippi. What did Paul pointedly NOT say to the jailer? (</a:t>
            </a:r>
            <a:r>
              <a:rPr lang="en-US" sz="2800" dirty="0" err="1" smtClean="0"/>
              <a:t>pg</a:t>
            </a:r>
            <a:r>
              <a:rPr lang="en-US" sz="2800" dirty="0" smtClean="0"/>
              <a:t> 366 middle)</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16</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 Such a minister is </a:t>
            </a:r>
            <a:r>
              <a:rPr lang="en-US" i="1" dirty="0"/>
              <a:t>a spiritual </a:t>
            </a:r>
            <a:r>
              <a:rPr lang="en-US" i="1" dirty="0" smtClean="0"/>
              <a:t>quack</a:t>
            </a:r>
            <a:r>
              <a:rPr lang="en-US" dirty="0" smtClean="0"/>
              <a:t>.”</a:t>
            </a:r>
          </a:p>
          <a:p>
            <a:r>
              <a:rPr lang="en-US" dirty="0" smtClean="0"/>
              <a:t>“</a:t>
            </a:r>
            <a:r>
              <a:rPr lang="en-US" dirty="0" err="1"/>
              <a:t>Pietists</a:t>
            </a:r>
            <a:r>
              <a:rPr lang="en-US" dirty="0"/>
              <a:t> have been guilty of this awful sin. it is just those ministers who are manifesting great zeal that are in danger of committing this great and grievous sin. They are sincere and well-intentioned, but they accomplish no more than tormenting souls</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14. With what term does Walther condemn those ministers who “lead a person alarmed over his sins a long way for months and years before that person can say, ‘Yes I believe’”? (</a:t>
            </a:r>
            <a:r>
              <a:rPr lang="en-US" sz="2800" dirty="0" err="1" smtClean="0"/>
              <a:t>pg</a:t>
            </a:r>
            <a:r>
              <a:rPr lang="en-US" sz="2800" dirty="0" smtClean="0"/>
              <a:t> 367 top)</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17</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pPr fontAlgn="base"/>
            <a:r>
              <a:rPr lang="en-US" dirty="0" smtClean="0"/>
              <a:t>“…according </a:t>
            </a:r>
            <a:r>
              <a:rPr lang="en-US" dirty="0"/>
              <a:t>to the Scriptures it is </a:t>
            </a:r>
            <a:r>
              <a:rPr lang="en-US" i="1" dirty="0"/>
              <a:t>not at all difficult</a:t>
            </a:r>
            <a:r>
              <a:rPr lang="en-US" dirty="0"/>
              <a:t> to be </a:t>
            </a:r>
            <a:r>
              <a:rPr lang="en-US" dirty="0" smtClean="0"/>
              <a:t>converted.</a:t>
            </a:r>
            <a:endParaRPr lang="en-US" dirty="0"/>
          </a:p>
          <a:p>
            <a:r>
              <a:rPr lang="en-US" dirty="0" smtClean="0"/>
              <a:t>“</a:t>
            </a:r>
            <a:r>
              <a:rPr lang="en-US" dirty="0"/>
              <a:t>false interpretation to refer the words of the Savior: </a:t>
            </a:r>
            <a:r>
              <a:rPr lang="en-US" i="1" dirty="0" smtClean="0"/>
              <a:t>‘Enter </a:t>
            </a:r>
            <a:r>
              <a:rPr lang="en-US" i="1" dirty="0"/>
              <a:t>ye in at the strait </a:t>
            </a:r>
            <a:r>
              <a:rPr lang="en-US" i="1" dirty="0" smtClean="0"/>
              <a:t>gate’, </a:t>
            </a:r>
            <a:r>
              <a:rPr lang="en-US" dirty="0"/>
              <a:t>Matt 7, 13, to repentance. Repentance is not a strait gate through which a person has to squeeze</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15. </a:t>
            </a:r>
            <a:r>
              <a:rPr lang="en-US" sz="2800" dirty="0" smtClean="0"/>
              <a:t>According </a:t>
            </a:r>
            <a:r>
              <a:rPr lang="en-US" sz="2800" dirty="0" smtClean="0"/>
              <a:t>to everything the Bible tells us, is conversion easy or difficult? (</a:t>
            </a:r>
            <a:r>
              <a:rPr lang="en-US" sz="2800" dirty="0" err="1" smtClean="0"/>
              <a:t>pg</a:t>
            </a:r>
            <a:r>
              <a:rPr lang="en-US" sz="2800" dirty="0" smtClean="0"/>
              <a:t> 367 top)</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18</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fontScale="85000" lnSpcReduction="20000"/>
          </a:bodyPr>
          <a:lstStyle/>
          <a:p>
            <a:r>
              <a:rPr lang="en-US" i="1" dirty="0" smtClean="0"/>
              <a:t>After conversion.</a:t>
            </a:r>
          </a:p>
          <a:p>
            <a:r>
              <a:rPr lang="en-US" dirty="0" smtClean="0"/>
              <a:t>“All </a:t>
            </a:r>
            <a:r>
              <a:rPr lang="en-US" dirty="0"/>
              <a:t>that a person has to do when he hears the </a:t>
            </a:r>
            <a:r>
              <a:rPr lang="en-US" dirty="0" smtClean="0"/>
              <a:t>Gospel </a:t>
            </a:r>
            <a:r>
              <a:rPr lang="en-US" dirty="0"/>
              <a:t>is to accept it. </a:t>
            </a:r>
            <a:r>
              <a:rPr lang="en-US" i="1" dirty="0"/>
              <a:t>But this is immediately followed by an inward conflict</a:t>
            </a:r>
            <a:r>
              <a:rPr lang="en-US" i="1" dirty="0" smtClean="0"/>
              <a:t>.</a:t>
            </a:r>
            <a:r>
              <a:rPr lang="en-US" dirty="0" smtClean="0"/>
              <a:t>”</a:t>
            </a:r>
          </a:p>
          <a:p>
            <a:r>
              <a:rPr lang="en-US" i="1" dirty="0" smtClean="0"/>
              <a:t>“</a:t>
            </a:r>
            <a:r>
              <a:rPr lang="en-US" dirty="0"/>
              <a:t>The conflict comes at a later stage, and it is severe. The narrow way is the cross which Christians have to bear, namely, that they have to mortify their own flesh, suffer ridicule, scorn, and ignominy heaped upon them by the world, fight against the devil, and renounce the world with its vanities, treasures, and pleasures</a:t>
            </a:r>
            <a:r>
              <a:rPr lang="en-US" dirty="0" smtClean="0"/>
              <a:t>.</a:t>
            </a:r>
            <a:r>
              <a:rPr lang="en-US" i="1"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16. Conversion is something God does, with no struggling or conflict on our part. When does the conflict come? (</a:t>
            </a:r>
            <a:r>
              <a:rPr lang="en-US" sz="2800" dirty="0" err="1" smtClean="0"/>
              <a:t>pg</a:t>
            </a:r>
            <a:r>
              <a:rPr lang="en-US" sz="2800" dirty="0" smtClean="0"/>
              <a:t> 367 middle)</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19</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5334000" cy="4525963"/>
          </a:xfrm>
        </p:spPr>
        <p:txBody>
          <a:bodyPr>
            <a:normAutofit/>
          </a:bodyPr>
          <a:lstStyle/>
          <a:p>
            <a:r>
              <a:rPr lang="en-US" dirty="0" smtClean="0"/>
              <a:t>No one would believe that the preaching of God’s Word could benefit a person absent faith. But what do some people teach about the sacraments?</a:t>
            </a:r>
          </a:p>
          <a:p>
            <a:r>
              <a:rPr lang="en-US" dirty="0" smtClean="0"/>
              <a:t>Baptism </a:t>
            </a:r>
            <a:r>
              <a:rPr lang="en-US" i="1" dirty="0" smtClean="0"/>
              <a:t>is</a:t>
            </a:r>
            <a:r>
              <a:rPr lang="en-US" dirty="0" smtClean="0"/>
              <a:t> a good work! Whose good work is it?</a:t>
            </a:r>
          </a:p>
          <a:p>
            <a:r>
              <a:rPr lang="en-US" dirty="0" smtClean="0"/>
              <a:t>What did Augustine call the sacraments?</a:t>
            </a:r>
            <a:endParaRPr lang="en-US" dirty="0"/>
          </a:p>
        </p:txBody>
      </p:sp>
      <p:sp>
        <p:nvSpPr>
          <p:cNvPr id="3" name="Title 2"/>
          <p:cNvSpPr>
            <a:spLocks noGrp="1"/>
          </p:cNvSpPr>
          <p:nvPr>
            <p:ph type="title"/>
          </p:nvPr>
        </p:nvSpPr>
        <p:spPr/>
        <p:txBody>
          <a:bodyPr/>
          <a:lstStyle/>
          <a:p>
            <a:r>
              <a:rPr lang="en-US" dirty="0" smtClean="0"/>
              <a:t>Review: </a:t>
            </a:r>
            <a:endParaRPr lang="en-US" dirty="0"/>
          </a:p>
        </p:txBody>
      </p:sp>
      <p:pic>
        <p:nvPicPr>
          <p:cNvPr id="5" name="Picture 4" descr="Walther_cfw_young (1).png"/>
          <p:cNvPicPr>
            <a:picLocks noChangeAspect="1"/>
          </p:cNvPicPr>
          <p:nvPr/>
        </p:nvPicPr>
        <p:blipFill>
          <a:blip r:embed="rId3" cstate="print"/>
          <a:stretch>
            <a:fillRect/>
          </a:stretch>
        </p:blipFill>
        <p:spPr>
          <a:xfrm>
            <a:off x="6019800" y="1371600"/>
            <a:ext cx="2794637" cy="3810868"/>
          </a:xfrm>
          <a:prstGeom prst="rect">
            <a:avLst/>
          </a:prstGeom>
        </p:spPr>
      </p:pic>
      <p:sp>
        <p:nvSpPr>
          <p:cNvPr id="6" name="Slide Number Placeholder 5"/>
          <p:cNvSpPr>
            <a:spLocks noGrp="1"/>
          </p:cNvSpPr>
          <p:nvPr>
            <p:ph type="sldNum" sz="quarter" idx="12"/>
          </p:nvPr>
        </p:nvSpPr>
        <p:spPr/>
        <p:txBody>
          <a:bodyPr/>
          <a:lstStyle/>
          <a:p>
            <a:fld id="{85EF05A6-58C6-4900-AE51-7F5642C47714}" type="slidenum">
              <a:rPr lang="en-US" smtClean="0"/>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tedium as regards spiritual affairs, sluggishness in prayer, negligence in hearing the Word of God, contempt which Christians have to suffer from worldly men, etc</a:t>
            </a:r>
            <a:r>
              <a:rPr lang="en-US" dirty="0" smtClean="0"/>
              <a:t>.”</a:t>
            </a:r>
          </a:p>
          <a:p>
            <a:r>
              <a:rPr lang="en-US" dirty="0"/>
              <a:t>In cases like these </a:t>
            </a:r>
            <a:r>
              <a:rPr lang="en-US" dirty="0" err="1"/>
              <a:t>Pietists</a:t>
            </a:r>
            <a:r>
              <a:rPr lang="en-US" dirty="0"/>
              <a:t> declare that there had been no conversion. But does not the Lord say: “For a while they </a:t>
            </a:r>
            <a:r>
              <a:rPr lang="en-US" i="1" dirty="0"/>
              <a:t>believe</a:t>
            </a:r>
            <a:r>
              <a:rPr lang="en-US" i="1" dirty="0" smtClean="0"/>
              <a:t>”?</a:t>
            </a:r>
            <a:endParaRPr lang="en-US" dirty="0"/>
          </a:p>
          <a:p>
            <a:endParaRPr lang="en-US" dirty="0"/>
          </a:p>
        </p:txBody>
      </p:sp>
      <p:sp>
        <p:nvSpPr>
          <p:cNvPr id="3" name="Title 2"/>
          <p:cNvSpPr>
            <a:spLocks noGrp="1"/>
          </p:cNvSpPr>
          <p:nvPr>
            <p:ph type="title"/>
          </p:nvPr>
        </p:nvSpPr>
        <p:spPr>
          <a:xfrm>
            <a:off x="457200" y="274638"/>
            <a:ext cx="8229600" cy="1706562"/>
          </a:xfrm>
        </p:spPr>
        <p:txBody>
          <a:bodyPr anchor="ctr" anchorCtr="0">
            <a:noAutofit/>
          </a:bodyPr>
          <a:lstStyle/>
          <a:p>
            <a:r>
              <a:rPr lang="en-US" sz="2000" dirty="0" smtClean="0"/>
              <a:t>17. Walther refers to Jesus’ Parable of the Sower, Matt.13, in which some people receive the Word of God with joy, only to fall away later because of “tribulation or persecution.” Surprisingly, Walther says that these are not usually “severe diabolical afflictions,” but rather </a:t>
            </a:r>
            <a:r>
              <a:rPr lang="en-US" sz="2000" i="1" dirty="0" smtClean="0"/>
              <a:t>what? </a:t>
            </a:r>
            <a:r>
              <a:rPr lang="en-US" sz="2000" dirty="0" smtClean="0"/>
              <a:t>(</a:t>
            </a:r>
            <a:r>
              <a:rPr lang="en-US" sz="2000" dirty="0" err="1" smtClean="0"/>
              <a:t>pg</a:t>
            </a:r>
            <a:r>
              <a:rPr lang="en-US" sz="2000" dirty="0" smtClean="0"/>
              <a:t> 368 top)</a:t>
            </a:r>
            <a:endParaRPr lang="en-US" sz="20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20</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After a person has been converted, he must be told that henceforth he will have to be engaged in daily struggles and must think of making spiritual progress day by day, exercising himself in love, patience, and meekness and wrestling with sin</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18. Just because conversion comes quickly, worked by God, that’s no reason to become secure, says Walther. Why not? (</a:t>
            </a:r>
            <a:r>
              <a:rPr lang="en-US" sz="2800" dirty="0" err="1" smtClean="0"/>
              <a:t>pg</a:t>
            </a:r>
            <a:r>
              <a:rPr lang="en-US" sz="2800" dirty="0" smtClean="0"/>
              <a:t> 368 middle)</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21</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“Godly Christians.”</a:t>
            </a:r>
          </a:p>
          <a:p>
            <a:r>
              <a:rPr lang="en-US" dirty="0" smtClean="0"/>
              <a:t>“They </a:t>
            </a:r>
            <a:r>
              <a:rPr lang="en-US" dirty="0"/>
              <a:t>know that God has kindled in their hearts this beginning of true godliness and that he will further strengthen and help them in their great weakness to persevere in true faith unto the end</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19. How does the Formula of Concord refer to those people “who feel and experience in their hearts even a small spark or longing for divine grace”? (</a:t>
            </a:r>
            <a:r>
              <a:rPr lang="en-US" sz="2800" dirty="0" err="1" smtClean="0"/>
              <a:t>pg</a:t>
            </a:r>
            <a:r>
              <a:rPr lang="en-US" sz="2800" dirty="0" smtClean="0"/>
              <a:t> 368 bottom)</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22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pPr fontAlgn="base"/>
            <a:r>
              <a:rPr lang="en-US" dirty="0"/>
              <a:t>“For it is God which </a:t>
            </a:r>
            <a:r>
              <a:rPr lang="en-US" dirty="0" err="1"/>
              <a:t>worketh</a:t>
            </a:r>
            <a:r>
              <a:rPr lang="en-US" dirty="0"/>
              <a:t> in you both to will and to do of His good pleasure</a:t>
            </a:r>
            <a:r>
              <a:rPr lang="en-US" dirty="0" smtClean="0"/>
              <a:t>.”</a:t>
            </a:r>
          </a:p>
          <a:p>
            <a:pPr fontAlgn="base"/>
            <a:r>
              <a:rPr lang="en-US" dirty="0" smtClean="0"/>
              <a:t>“</a:t>
            </a:r>
            <a:r>
              <a:rPr lang="en-US" dirty="0"/>
              <a:t>A person who is hardened, blind, dead, cannot work out his own salvation, but a converted person can, and actually </a:t>
            </a:r>
            <a:r>
              <a:rPr lang="en-US" dirty="0" smtClean="0"/>
              <a:t>does.”</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20. Some people misunderstand Philippians 2:12, which says </a:t>
            </a:r>
            <a:r>
              <a:rPr lang="en-US" sz="2800" i="1" dirty="0" smtClean="0"/>
              <a:t>“work out your own salvation with fear and trembling.” </a:t>
            </a:r>
            <a:r>
              <a:rPr lang="en-US" sz="2800" dirty="0" smtClean="0"/>
              <a:t>But what does the very next passage say? (</a:t>
            </a:r>
            <a:r>
              <a:rPr lang="en-US" sz="2800" dirty="0" err="1" smtClean="0"/>
              <a:t>pg</a:t>
            </a:r>
            <a:r>
              <a:rPr lang="en-US" sz="2800" dirty="0" smtClean="0"/>
              <a:t> 369 top)</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23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“Decision </a:t>
            </a:r>
            <a:r>
              <a:rPr lang="en-US" dirty="0"/>
              <a:t>T</a:t>
            </a:r>
            <a:r>
              <a:rPr lang="en-US" dirty="0" smtClean="0"/>
              <a:t>heology.”</a:t>
            </a:r>
          </a:p>
          <a:p>
            <a:r>
              <a:rPr lang="en-US" dirty="0" smtClean="0"/>
              <a:t>“</a:t>
            </a:r>
            <a:r>
              <a:rPr lang="en-US" dirty="0"/>
              <a:t>I</a:t>
            </a:r>
            <a:r>
              <a:rPr lang="en-US" dirty="0" smtClean="0"/>
              <a:t>t </a:t>
            </a:r>
            <a:r>
              <a:rPr lang="en-US" dirty="0"/>
              <a:t>overlooks the fact that a person is either spiritually dead or spiritually alive</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21. The </a:t>
            </a:r>
            <a:r>
              <a:rPr lang="en-US" sz="2800" dirty="0" err="1" smtClean="0"/>
              <a:t>Pietists</a:t>
            </a:r>
            <a:r>
              <a:rPr lang="en-US" sz="2800" dirty="0" smtClean="0"/>
              <a:t> of Walther’s day said that God “first awakens a person and in that act gives him the power to decide whether he will be converted or not.” What’s our modern term for that teaching, and what scriptural fact does it overlook? (pg )</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24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It’s impossible (“labor lost”– a waste of time).</a:t>
            </a:r>
          </a:p>
          <a:p>
            <a:r>
              <a:rPr lang="en-US" dirty="0" smtClean="0"/>
              <a:t>It robs God of his honor.</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22. Walther says that even those who “are quite serious about their Christianity” urge men to rely on their own efforts towards conversion. What are two problems with this? (</a:t>
            </a:r>
            <a:r>
              <a:rPr lang="en-US" sz="2800" dirty="0" err="1" smtClean="0"/>
              <a:t>pg</a:t>
            </a:r>
            <a:r>
              <a:rPr lang="en-US" sz="2800" dirty="0" smtClean="0"/>
              <a:t> 369 bottom)</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25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A</a:t>
            </a:r>
            <a:r>
              <a:rPr lang="en-US" dirty="0" smtClean="0"/>
              <a:t> </a:t>
            </a:r>
            <a:r>
              <a:rPr lang="en-US" dirty="0"/>
              <a:t>minister must </a:t>
            </a:r>
            <a:r>
              <a:rPr lang="en-US" i="1" dirty="0"/>
              <a:t>first cause people to hear the thundering of the </a:t>
            </a:r>
            <a:r>
              <a:rPr lang="en-US" i="1" dirty="0" smtClean="0"/>
              <a:t>Law </a:t>
            </a:r>
            <a:r>
              <a:rPr lang="en-US" dirty="0"/>
              <a:t>and </a:t>
            </a:r>
            <a:r>
              <a:rPr lang="en-US" i="1" dirty="0"/>
              <a:t>immediately after that the </a:t>
            </a:r>
            <a:r>
              <a:rPr lang="en-US" i="1" dirty="0" smtClean="0"/>
              <a:t>Gospel.”</a:t>
            </a:r>
          </a:p>
          <a:p>
            <a:r>
              <a:rPr lang="en-US" dirty="0" smtClean="0"/>
              <a:t>“</a:t>
            </a:r>
            <a:r>
              <a:rPr lang="en-US" dirty="0"/>
              <a:t>Otherwise many a precious soul may be led to despair and be lost. These souls would one day be demanded of the minister; for God will not suffer Himself to be mocked in this matter</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23. What must a minister (or any Christian witness!) preach to people first? What comes next? (</a:t>
            </a:r>
            <a:r>
              <a:rPr lang="en-US" sz="2800" dirty="0" err="1" smtClean="0"/>
              <a:t>pg</a:t>
            </a:r>
            <a:r>
              <a:rPr lang="en-US" sz="2800" dirty="0" smtClean="0"/>
              <a:t> 370 middle)</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26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“…it </a:t>
            </a:r>
            <a:r>
              <a:rPr lang="en-US" dirty="0"/>
              <a:t>is a great and awful sin </a:t>
            </a:r>
            <a:r>
              <a:rPr lang="en-US" i="1" dirty="0"/>
              <a:t>not to draw any soul that has been entrusted to us for instruction to Jesus</a:t>
            </a:r>
            <a:r>
              <a:rPr lang="en-US" dirty="0"/>
              <a:t> and not to tell that soul again and again what a treasure it has in the Lord Jesus, its Savior.</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 The apostle Paul said</a:t>
            </a:r>
            <a:r>
              <a:rPr lang="en-US" sz="2800" dirty="0"/>
              <a:t>, </a:t>
            </a:r>
            <a:r>
              <a:rPr lang="en-US" sz="2800" i="1" dirty="0" smtClean="0"/>
              <a:t>“I </a:t>
            </a:r>
            <a:r>
              <a:rPr lang="en-US" sz="2800" i="1" dirty="0"/>
              <a:t>determined not to know anything among you save Jesus Christ and Him crucified.”</a:t>
            </a:r>
            <a:r>
              <a:rPr lang="en-US" sz="2800" dirty="0"/>
              <a:t> I </a:t>
            </a:r>
            <a:r>
              <a:rPr lang="en-US" sz="2800" dirty="0" err="1"/>
              <a:t>Cor</a:t>
            </a:r>
            <a:r>
              <a:rPr lang="en-US" sz="2800" dirty="0"/>
              <a:t> 2, 2</a:t>
            </a:r>
            <a:r>
              <a:rPr lang="en-US" sz="2800" dirty="0" smtClean="0"/>
              <a:t>. What does Walther call “a great and awful sin”? (</a:t>
            </a:r>
            <a:r>
              <a:rPr lang="en-US" sz="2800" dirty="0" err="1" smtClean="0"/>
              <a:t>pg</a:t>
            </a:r>
            <a:r>
              <a:rPr lang="en-US" sz="2800" dirty="0" smtClean="0"/>
              <a:t> 361 top)</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3</a:t>
            </a:fld>
            <a:endParaRPr lang="en-US"/>
          </a:p>
        </p:txBody>
      </p:sp>
    </p:spTree>
    <p:extLst>
      <p:ext uri="{BB962C8B-B14F-4D97-AF65-F5344CB8AC3E}">
        <p14:creationId xmlns:p14="http://schemas.microsoft.com/office/powerpoint/2010/main" val="227779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 how many souls they have kept away from Christ by their unevangelical </a:t>
            </a:r>
            <a:r>
              <a:rPr lang="en-US" dirty="0" smtClean="0"/>
              <a:t>preaching.”</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2. What do many preachers not realize until their dying day (and some, perhaps, not even then)? (</a:t>
            </a:r>
            <a:r>
              <a:rPr lang="en-US" sz="2800" dirty="0" err="1" smtClean="0"/>
              <a:t>pg</a:t>
            </a:r>
            <a:r>
              <a:rPr lang="en-US" sz="2800" dirty="0" smtClean="0"/>
              <a:t> 361 middle)</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4</a:t>
            </a:fld>
            <a:endParaRPr lang="en-US"/>
          </a:p>
        </p:txBody>
      </p:sp>
    </p:spTree>
    <p:extLst>
      <p:ext uri="{BB962C8B-B14F-4D97-AF65-F5344CB8AC3E}">
        <p14:creationId xmlns:p14="http://schemas.microsoft.com/office/powerpoint/2010/main" val="227779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fontScale="92500" lnSpcReduction="20000"/>
          </a:bodyPr>
          <a:lstStyle/>
          <a:p>
            <a:r>
              <a:rPr lang="en-US" dirty="0" smtClean="0"/>
              <a:t>“…</a:t>
            </a:r>
            <a:r>
              <a:rPr lang="en-US" dirty="0"/>
              <a:t>the so-called </a:t>
            </a:r>
            <a:r>
              <a:rPr lang="en-US" i="1" dirty="0"/>
              <a:t>rationalistic </a:t>
            </a:r>
            <a:r>
              <a:rPr lang="en-US" i="1" dirty="0" smtClean="0"/>
              <a:t>preachers</a:t>
            </a:r>
            <a:r>
              <a:rPr lang="en-US" dirty="0" smtClean="0"/>
              <a:t>.”</a:t>
            </a:r>
          </a:p>
          <a:p>
            <a:r>
              <a:rPr lang="en-US" dirty="0" smtClean="0"/>
              <a:t>“</a:t>
            </a:r>
            <a:r>
              <a:rPr lang="en-US" dirty="0"/>
              <a:t>W</a:t>
            </a:r>
            <a:r>
              <a:rPr lang="en-US" dirty="0" smtClean="0"/>
              <a:t>ho </a:t>
            </a:r>
            <a:r>
              <a:rPr lang="en-US" dirty="0"/>
              <a:t>with diabolical audacity mount Christian pulpits and instead of preaching Christ, the Savior, to all sinners, recite their miserable moral precepts for a virtuous </a:t>
            </a:r>
            <a:r>
              <a:rPr lang="en-US" dirty="0" smtClean="0"/>
              <a:t>life.”</a:t>
            </a:r>
          </a:p>
          <a:p>
            <a:r>
              <a:rPr lang="en-US" dirty="0"/>
              <a:t> </a:t>
            </a:r>
            <a:r>
              <a:rPr lang="en-US" i="1" dirty="0"/>
              <a:t>“Woe unto you, scribes and Pharisees, hypocrites! For ye shut up the kingdom of heaven against men; for ye neither go in yourselves, neither suffer ye them that are entering to go in.” </a:t>
            </a:r>
            <a:r>
              <a:rPr lang="en-US" dirty="0"/>
              <a:t>Matt 23, 13.</a:t>
            </a:r>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3. Who does Walther consider the worst offenders in this regard? (</a:t>
            </a:r>
            <a:r>
              <a:rPr lang="en-US" sz="2800" dirty="0" err="1" smtClean="0"/>
              <a:t>pg</a:t>
            </a:r>
            <a:r>
              <a:rPr lang="en-US" sz="2800" dirty="0" smtClean="0"/>
              <a:t> 361 bottom)</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5</a:t>
            </a:fld>
            <a:endParaRPr lang="en-US"/>
          </a:p>
        </p:txBody>
      </p:sp>
    </p:spTree>
    <p:extLst>
      <p:ext uri="{BB962C8B-B14F-4D97-AF65-F5344CB8AC3E}">
        <p14:creationId xmlns:p14="http://schemas.microsoft.com/office/powerpoint/2010/main" val="227779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They </a:t>
            </a:r>
            <a:r>
              <a:rPr lang="en-US" i="1" dirty="0" smtClean="0"/>
              <a:t>“represent </a:t>
            </a:r>
            <a:r>
              <a:rPr lang="en-US" i="1" dirty="0"/>
              <a:t>Christ as a more rigorous </a:t>
            </a:r>
            <a:r>
              <a:rPr lang="en-US" i="1" dirty="0" smtClean="0"/>
              <a:t>Lawgiver </a:t>
            </a:r>
            <a:r>
              <a:rPr lang="en-US" i="1" dirty="0"/>
              <a:t>even than Moses </a:t>
            </a:r>
            <a:r>
              <a:rPr lang="en-US" dirty="0"/>
              <a:t>because he has laid on men many more and much more rigorous commandments than Moses</a:t>
            </a:r>
            <a:r>
              <a:rPr lang="en-US" dirty="0" smtClean="0"/>
              <a:t>.”</a:t>
            </a:r>
          </a:p>
          <a:p>
            <a:r>
              <a:rPr lang="en-US" dirty="0" smtClean="0"/>
              <a:t>“</a:t>
            </a:r>
            <a:r>
              <a:rPr lang="en-US" dirty="0"/>
              <a:t>A poor sinner coming to a priest in his anguish for advice is not directed to Christ, but to </a:t>
            </a:r>
            <a:r>
              <a:rPr lang="en-US" dirty="0" smtClean="0"/>
              <a:t>Mary.”</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4. The Roman Catholics are also guilty of this. What do they do instead of portraying Christ as the Savior and friend of sinners? (</a:t>
            </a:r>
            <a:r>
              <a:rPr lang="en-US" sz="2800" dirty="0" err="1" smtClean="0"/>
              <a:t>pg</a:t>
            </a:r>
            <a:r>
              <a:rPr lang="en-US" sz="2800" dirty="0" smtClean="0"/>
              <a:t> 362 top)</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6</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3200400"/>
          </a:xfrm>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tileRect r="-100000" b="-100000"/>
          </a:gradFill>
        </p:spPr>
        <p:txBody>
          <a:bodyPr anchor="ctr" anchorCtr="0"/>
          <a:lstStyle/>
          <a:p>
            <a:pPr fontAlgn="base"/>
            <a:r>
              <a:rPr lang="en-US" i="1" dirty="0"/>
              <a:t>In the eighteenth place, the Word of God is not rightly divided when a false distinction is made between a person’s being awakened and his being converted; moreover, when a </a:t>
            </a:r>
            <a:r>
              <a:rPr lang="en-US" i="1" dirty="0" smtClean="0"/>
              <a:t>person’s </a:t>
            </a:r>
            <a:r>
              <a:rPr lang="en-US" i="1" dirty="0"/>
              <a:t> </a:t>
            </a:r>
            <a:r>
              <a:rPr lang="en-US" cap="small" dirty="0"/>
              <a:t>inability</a:t>
            </a:r>
            <a:r>
              <a:rPr lang="en-US" i="1" dirty="0"/>
              <a:t> to believe is mistaken for his not </a:t>
            </a:r>
            <a:r>
              <a:rPr lang="en-US" i="1" dirty="0" smtClean="0"/>
              <a:t> </a:t>
            </a:r>
            <a:r>
              <a:rPr lang="en-US" cap="small" dirty="0" smtClean="0"/>
              <a:t>being permitted </a:t>
            </a:r>
            <a:r>
              <a:rPr lang="en-US" i="1" dirty="0" smtClean="0"/>
              <a:t>to </a:t>
            </a:r>
            <a:r>
              <a:rPr lang="en-US" i="1" dirty="0"/>
              <a:t>believe.</a:t>
            </a:r>
          </a:p>
          <a:p>
            <a:pPr fontAlgn="base"/>
            <a:endParaRPr lang="en-US" i="1" dirty="0"/>
          </a:p>
        </p:txBody>
      </p:sp>
      <p:sp>
        <p:nvSpPr>
          <p:cNvPr id="3" name="Title 2"/>
          <p:cNvSpPr>
            <a:spLocks noGrp="1"/>
          </p:cNvSpPr>
          <p:nvPr>
            <p:ph type="title"/>
          </p:nvPr>
        </p:nvSpPr>
        <p:spPr/>
        <p:txBody>
          <a:bodyPr>
            <a:normAutofit fontScale="90000"/>
          </a:bodyPr>
          <a:lstStyle/>
          <a:p>
            <a:pPr algn="ctr"/>
            <a:r>
              <a:rPr lang="en-US" sz="4400" dirty="0" smtClean="0">
                <a:latin typeface="Colonna MT" pitchFamily="82" charset="0"/>
              </a:rPr>
              <a:t/>
            </a:r>
            <a:br>
              <a:rPr lang="en-US" sz="4400" dirty="0" smtClean="0">
                <a:latin typeface="Colonna MT" pitchFamily="82" charset="0"/>
              </a:rPr>
            </a:br>
            <a:r>
              <a:rPr lang="en-US" sz="7300" dirty="0" smtClean="0">
                <a:latin typeface="Colonna MT" pitchFamily="82" charset="0"/>
              </a:rPr>
              <a:t>Thesis XXII</a:t>
            </a:r>
            <a:br>
              <a:rPr lang="en-US" sz="7300" dirty="0" smtClean="0">
                <a:latin typeface="Colonna MT" pitchFamily="82" charset="0"/>
              </a:rPr>
            </a:br>
            <a:endParaRPr lang="en-US"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The </a:t>
            </a:r>
            <a:r>
              <a:rPr lang="en-US" dirty="0" err="1" smtClean="0"/>
              <a:t>Pietists</a:t>
            </a:r>
            <a:r>
              <a:rPr lang="en-US" dirty="0" smtClean="0"/>
              <a:t>.</a:t>
            </a:r>
          </a:p>
          <a:p>
            <a:r>
              <a:rPr lang="en-US" dirty="0" smtClean="0"/>
              <a:t>“</a:t>
            </a:r>
            <a:r>
              <a:rPr lang="en-US" dirty="0"/>
              <a:t>To these belonged, among others, such theologians of </a:t>
            </a:r>
            <a:r>
              <a:rPr lang="en-US" dirty="0" smtClean="0"/>
              <a:t>[the German university located at] Halle </a:t>
            </a:r>
            <a:r>
              <a:rPr lang="en-US" dirty="0"/>
              <a:t>as August Herman </a:t>
            </a:r>
            <a:r>
              <a:rPr lang="en-US" u="sng" dirty="0" err="1"/>
              <a:t>Francke</a:t>
            </a:r>
            <a:r>
              <a:rPr lang="en-US" dirty="0"/>
              <a:t>, </a:t>
            </a:r>
            <a:r>
              <a:rPr lang="en-US" dirty="0" err="1"/>
              <a:t>Breithaupt</a:t>
            </a:r>
            <a:r>
              <a:rPr lang="en-US" dirty="0"/>
              <a:t>, </a:t>
            </a:r>
            <a:r>
              <a:rPr lang="en-US" dirty="0" err="1"/>
              <a:t>Anastasius</a:t>
            </a:r>
            <a:r>
              <a:rPr lang="en-US" dirty="0"/>
              <a:t> </a:t>
            </a:r>
            <a:r>
              <a:rPr lang="en-US" dirty="0" err="1"/>
              <a:t>Freylinghausen</a:t>
            </a:r>
            <a:r>
              <a:rPr lang="en-US" dirty="0"/>
              <a:t>, </a:t>
            </a:r>
            <a:r>
              <a:rPr lang="en-US" dirty="0" err="1"/>
              <a:t>Rambach</a:t>
            </a:r>
            <a:r>
              <a:rPr lang="en-US" dirty="0"/>
              <a:t>, Joachim Lange, and those who had publicly adopted their views, like </a:t>
            </a:r>
            <a:r>
              <a:rPr lang="en-US" dirty="0" err="1"/>
              <a:t>Bogatsky</a:t>
            </a:r>
            <a:r>
              <a:rPr lang="en-US" dirty="0"/>
              <a:t>, </a:t>
            </a:r>
            <a:r>
              <a:rPr lang="en-US" u="sng" dirty="0"/>
              <a:t>Fresenius</a:t>
            </a:r>
            <a:r>
              <a:rPr lang="en-US" dirty="0"/>
              <a:t>, and many others</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5. Which group raised this false distinction in the first half of the 18</a:t>
            </a:r>
            <a:r>
              <a:rPr lang="en-US" sz="2800" baseline="30000" dirty="0" smtClean="0"/>
              <a:t>th</a:t>
            </a:r>
            <a:r>
              <a:rPr lang="en-US" sz="2800" dirty="0" smtClean="0"/>
              <a:t> century? (</a:t>
            </a:r>
            <a:r>
              <a:rPr lang="en-US" sz="2800" dirty="0" err="1" smtClean="0"/>
              <a:t>pg</a:t>
            </a:r>
            <a:r>
              <a:rPr lang="en-US" sz="2800" dirty="0" smtClean="0"/>
              <a:t> 362 bottom)</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8</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pPr fontAlgn="base"/>
            <a:r>
              <a:rPr lang="en-US" dirty="0"/>
              <a:t>1. those still unconverted; </a:t>
            </a:r>
            <a:endParaRPr lang="en-US" dirty="0" smtClean="0"/>
          </a:p>
          <a:p>
            <a:pPr fontAlgn="base"/>
            <a:r>
              <a:rPr lang="en-US" dirty="0" smtClean="0"/>
              <a:t>2</a:t>
            </a:r>
            <a:r>
              <a:rPr lang="en-US" dirty="0"/>
              <a:t>. those who have been awakened; </a:t>
            </a:r>
            <a:endParaRPr lang="en-US" dirty="0" smtClean="0"/>
          </a:p>
          <a:p>
            <a:pPr fontAlgn="base"/>
            <a:r>
              <a:rPr lang="en-US" dirty="0" smtClean="0"/>
              <a:t>3</a:t>
            </a:r>
            <a:r>
              <a:rPr lang="en-US" dirty="0"/>
              <a:t>. those who have been converted.</a:t>
            </a:r>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6. Into what three classes did the </a:t>
            </a:r>
            <a:r>
              <a:rPr lang="en-US" sz="2800" dirty="0" err="1" smtClean="0"/>
              <a:t>Pietists</a:t>
            </a:r>
            <a:r>
              <a:rPr lang="en-US" sz="2800" dirty="0" smtClean="0"/>
              <a:t> group all people? (</a:t>
            </a:r>
            <a:r>
              <a:rPr lang="en-US" sz="2800" dirty="0" err="1" smtClean="0"/>
              <a:t>pg</a:t>
            </a:r>
            <a:r>
              <a:rPr lang="en-US" sz="2800" dirty="0" smtClean="0"/>
              <a:t> 363 middle)</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9</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910</TotalTime>
  <Words>1883</Words>
  <Application>Microsoft Office PowerPoint</Application>
  <PresentationFormat>On-screen Show (4:3)</PresentationFormat>
  <Paragraphs>181</Paragraphs>
  <Slides>26</Slides>
  <Notes>25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Concourse</vt:lpstr>
      <vt:lpstr>The Proper Distinction Between Law and Gospel  by CFW Walther</vt:lpstr>
      <vt:lpstr>Review: </vt:lpstr>
      <vt:lpstr>1. The apostle Paul said, “I determined not to know anything among you save Jesus Christ and Him crucified.” I Cor 2, 2. What does Walther call “a great and awful sin”? (pg 361 top)</vt:lpstr>
      <vt:lpstr>2. What do many preachers not realize until their dying day (and some, perhaps, not even then)? (pg 361 middle)</vt:lpstr>
      <vt:lpstr>3. Who does Walther consider the worst offenders in this regard? (pg 361 bottom)</vt:lpstr>
      <vt:lpstr>4. The Roman Catholics are also guilty of this. What do they do instead of portraying Christ as the Savior and friend of sinners? (pg 362 top)</vt:lpstr>
      <vt:lpstr> Thesis XXII </vt:lpstr>
      <vt:lpstr>5. Which group raised this false distinction in the first half of the 18th century? (pg 362 bottom)</vt:lpstr>
      <vt:lpstr>6. Into what three classes did the Pietists group all people? (pg 363 middle)</vt:lpstr>
      <vt:lpstr>7. How many “classes” does the Bible teach? What are they? (pg 363 middle)</vt:lpstr>
      <vt:lpstr>8. Does Scripture record any examples of people who were struck by God’s Word but did not become believers? If so who were they? (pg 363 – 364)</vt:lpstr>
      <vt:lpstr>9. All these people were forcibly struck by the preaching of God’s word! But why is it wrong to call them “awakened”? (pg 364 middle)</vt:lpstr>
      <vt:lpstr>10. The Pietists said that a person had to experience a “genuine, thorough” contrition before he could be converted. But what did they mean by the term “contrition”? (pg 365 top)</vt:lpstr>
      <vt:lpstr>11. What about the Pietists’ “sealing with the Holy Spirit”? Does that come before or after conversion? (pg 365 middle)</vt:lpstr>
      <vt:lpstr>12. When the men of Jerusalem were “pricked to their hearts” by Peter’s preaching of the Law on Pentecost, how did he respond? Did he say, “Wait a while; first you must pass through a severe penitential struggle”? (pg 365 bottom)</vt:lpstr>
      <vt:lpstr>13. It was the same with the Ethiopian eunuch, and also the jailer at Philippi. What did Paul pointedly NOT say to the jailer? (pg 366 middle)</vt:lpstr>
      <vt:lpstr>14. With what term does Walther condemn those ministers who “lead a person alarmed over his sins a long way for months and years before that person can say, ‘Yes I believe’”? (pg 367 top)</vt:lpstr>
      <vt:lpstr>15. According to everything the Bible tells us, is conversion easy or difficult? (pg 367 top)</vt:lpstr>
      <vt:lpstr>16. Conversion is something God does, with no struggling or conflict on our part. When does the conflict come? (pg 367 middle)</vt:lpstr>
      <vt:lpstr>17. Walther refers to Jesus’ Parable of the Sower, Matt.13, in which some people receive the Word of God with joy, only to fall away later because of “tribulation or persecution.” Surprisingly, Walther says that these are not usually “severe diabolical afflictions,” but rather what? (pg 368 top)</vt:lpstr>
      <vt:lpstr>18. Just because conversion comes quickly, worked by God, that’s no reason to become secure, says Walther. Why not? (pg 368 middle)</vt:lpstr>
      <vt:lpstr>19. How does the Formula of Concord refer to those people “who feel and experience in their hearts even a small spark or longing for divine grace”? (pg 368 bottom)</vt:lpstr>
      <vt:lpstr>20. Some people misunderstand Philippians 2:12, which says “work out your own salvation with fear and trembling.” But what does the very next passage say? (pg 369 top)</vt:lpstr>
      <vt:lpstr>21. The Pietists of Walther’s day said that God “first awakens a person and in that act gives him the power to decide whether he will be converted or not.” What’s our modern term for that teaching, and what scriptural fact does it overlook? (pg )</vt:lpstr>
      <vt:lpstr>22. Walther says that even those who “are quite serious about their Christianity” urge men to rely on their own efforts towards conversion. What are two problems with this? (pg 369 bottom)</vt:lpstr>
      <vt:lpstr>23. What must a minister (or any Christian witness!) preach to people first? What comes next? (pg 370 middle)</vt:lpstr>
    </vt:vector>
  </TitlesOfParts>
  <Company>Ascension Lutheran Church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C.F.W. Walther</dc:title>
  <dc:creator>Rev. Paul Naumann</dc:creator>
  <cp:lastModifiedBy>paul naumann</cp:lastModifiedBy>
  <cp:revision>58</cp:revision>
  <cp:lastPrinted>2019-02-26T19:19:49Z</cp:lastPrinted>
  <dcterms:created xsi:type="dcterms:W3CDTF">2011-01-18T19:12:19Z</dcterms:created>
  <dcterms:modified xsi:type="dcterms:W3CDTF">2019-04-07T16:19:01Z</dcterms:modified>
</cp:coreProperties>
</file>