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56" r:id="rId2"/>
    <p:sldId id="258" r:id="rId3"/>
    <p:sldId id="343" r:id="rId4"/>
    <p:sldId id="344" r:id="rId5"/>
    <p:sldId id="345" r:id="rId6"/>
    <p:sldId id="348" r:id="rId7"/>
    <p:sldId id="286"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36" r:id="rId23"/>
    <p:sldId id="337" r:id="rId24"/>
    <p:sldId id="338" r:id="rId25"/>
    <p:sldId id="339" r:id="rId26"/>
    <p:sldId id="34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Thirty-Seventh Evening Lecture</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656F6F0-CC0D-42C8-A172-93CCC8527D8B}" type="datetimeFigureOut">
              <a:rPr lang="en-US" smtClean="0"/>
              <a:t>4/7/2019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307A37B-A6AE-48FF-844B-4C97C5CD6E3C}" type="slidenum">
              <a:rPr lang="en-US" smtClean="0"/>
              <a:t>‹#›</a:t>
            </a:fld>
            <a:endParaRPr lang="en-US"/>
          </a:p>
        </p:txBody>
      </p:sp>
    </p:spTree>
    <p:extLst>
      <p:ext uri="{BB962C8B-B14F-4D97-AF65-F5344CB8AC3E}">
        <p14:creationId xmlns:p14="http://schemas.microsoft.com/office/powerpoint/2010/main" val="256808212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Thirty-Seventh Evening Lecture</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
        <p:nvSpPr>
          <p:cNvPr id="5" name="Date Placeholder 4"/>
          <p:cNvSpPr>
            <a:spLocks noGrp="1"/>
          </p:cNvSpPr>
          <p:nvPr>
            <p:ph type="dt" idx="11"/>
          </p:nvPr>
        </p:nvSpPr>
        <p:spPr/>
        <p:txBody>
          <a:bodyPr/>
          <a:lstStyle/>
          <a:p>
            <a:fld id="{19F7E26B-E242-4D7C-B201-E9FD8BFC7A3F}"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
        <p:nvSpPr>
          <p:cNvPr id="5" name="Date Placeholder 4"/>
          <p:cNvSpPr>
            <a:spLocks noGrp="1"/>
          </p:cNvSpPr>
          <p:nvPr>
            <p:ph type="dt" idx="11"/>
          </p:nvPr>
        </p:nvSpPr>
        <p:spPr/>
        <p:txBody>
          <a:bodyPr/>
          <a:lstStyle/>
          <a:p>
            <a:fld id="{997155C9-A4CA-4578-9629-6F3B3DAA88D3}"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
        <p:nvSpPr>
          <p:cNvPr id="5" name="Date Placeholder 4"/>
          <p:cNvSpPr>
            <a:spLocks noGrp="1"/>
          </p:cNvSpPr>
          <p:nvPr>
            <p:ph type="dt" idx="11"/>
          </p:nvPr>
        </p:nvSpPr>
        <p:spPr/>
        <p:txBody>
          <a:bodyPr/>
          <a:lstStyle/>
          <a:p>
            <a:fld id="{B9634EEE-9683-4BCA-8080-103C7CA166E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
        <p:nvSpPr>
          <p:cNvPr id="5" name="Date Placeholder 4"/>
          <p:cNvSpPr>
            <a:spLocks noGrp="1"/>
          </p:cNvSpPr>
          <p:nvPr>
            <p:ph type="dt" idx="11"/>
          </p:nvPr>
        </p:nvSpPr>
        <p:spPr/>
        <p:txBody>
          <a:bodyPr/>
          <a:lstStyle/>
          <a:p>
            <a:fld id="{9B1405C3-D5CC-4AF0-A175-F0A2B095DD2F}"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
        <p:nvSpPr>
          <p:cNvPr id="5" name="Date Placeholder 4"/>
          <p:cNvSpPr>
            <a:spLocks noGrp="1"/>
          </p:cNvSpPr>
          <p:nvPr>
            <p:ph type="dt" idx="11"/>
          </p:nvPr>
        </p:nvSpPr>
        <p:spPr/>
        <p:txBody>
          <a:bodyPr/>
          <a:lstStyle/>
          <a:p>
            <a:fld id="{B6FE61FE-FFB7-4AB0-AD9F-5FC412792D5D}"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
        <p:nvSpPr>
          <p:cNvPr id="5" name="Date Placeholder 4"/>
          <p:cNvSpPr>
            <a:spLocks noGrp="1"/>
          </p:cNvSpPr>
          <p:nvPr>
            <p:ph type="dt" idx="11"/>
          </p:nvPr>
        </p:nvSpPr>
        <p:spPr/>
        <p:txBody>
          <a:bodyPr/>
          <a:lstStyle/>
          <a:p>
            <a:fld id="{D68E187A-4A53-458C-AD18-85D0B81C3BC6}"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
        <p:nvSpPr>
          <p:cNvPr id="5" name="Date Placeholder 4"/>
          <p:cNvSpPr>
            <a:spLocks noGrp="1"/>
          </p:cNvSpPr>
          <p:nvPr>
            <p:ph type="dt" idx="11"/>
          </p:nvPr>
        </p:nvSpPr>
        <p:spPr/>
        <p:txBody>
          <a:bodyPr/>
          <a:lstStyle/>
          <a:p>
            <a:fld id="{8795C4BF-4C2B-4726-AB2E-66C8D7EE6F79}"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
        <p:nvSpPr>
          <p:cNvPr id="5" name="Date Placeholder 4"/>
          <p:cNvSpPr>
            <a:spLocks noGrp="1"/>
          </p:cNvSpPr>
          <p:nvPr>
            <p:ph type="dt" idx="11"/>
          </p:nvPr>
        </p:nvSpPr>
        <p:spPr/>
        <p:txBody>
          <a:bodyPr/>
          <a:lstStyle/>
          <a:p>
            <a:fld id="{29EC2B4E-C3AB-4092-9B0B-28CC9E663518}"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
        <p:nvSpPr>
          <p:cNvPr id="5" name="Date Placeholder 4"/>
          <p:cNvSpPr>
            <a:spLocks noGrp="1"/>
          </p:cNvSpPr>
          <p:nvPr>
            <p:ph type="dt" idx="11"/>
          </p:nvPr>
        </p:nvSpPr>
        <p:spPr/>
        <p:txBody>
          <a:bodyPr/>
          <a:lstStyle/>
          <a:p>
            <a:fld id="{793E9DBE-8784-44A6-90D8-2EB5BCB63901}"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
        <p:nvSpPr>
          <p:cNvPr id="5" name="Date Placeholder 4"/>
          <p:cNvSpPr>
            <a:spLocks noGrp="1"/>
          </p:cNvSpPr>
          <p:nvPr>
            <p:ph type="dt" idx="11"/>
          </p:nvPr>
        </p:nvSpPr>
        <p:spPr/>
        <p:txBody>
          <a:bodyPr/>
          <a:lstStyle/>
          <a:p>
            <a:fld id="{57656066-CE2B-4958-A715-44CDEC18EE0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
        <p:nvSpPr>
          <p:cNvPr id="5" name="Date Placeholder 4"/>
          <p:cNvSpPr>
            <a:spLocks noGrp="1"/>
          </p:cNvSpPr>
          <p:nvPr>
            <p:ph type="dt" idx="11"/>
          </p:nvPr>
        </p:nvSpPr>
        <p:spPr/>
        <p:txBody>
          <a:bodyPr/>
          <a:lstStyle/>
          <a:p>
            <a:fld id="{10547D2C-1055-433E-902C-9E31FDB4428E}"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was the first President of the </a:t>
            </a:r>
            <a:r>
              <a:rPr lang="en-US" dirty="0">
                <a:hlinkClick r:id="rId3" tooltip="Lutheran Church - Missouri Synod"/>
              </a:rPr>
              <a:t>Lutheran Church - Missouri Synod</a:t>
            </a:r>
            <a:r>
              <a:rPr lang="en-US" dirty="0"/>
              <a:t> and its most influential </a:t>
            </a:r>
            <a:r>
              <a:rPr lang="en-US" dirty="0">
                <a:hlinkClick r:id="rId4" tooltip="Christian theology"/>
              </a:rPr>
              <a:t>theologian</a:t>
            </a:r>
            <a:r>
              <a:rPr lang="en-US" dirty="0"/>
              <a:t>.</a:t>
            </a:r>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
        <p:nvSpPr>
          <p:cNvPr id="5" name="Date Placeholder 4"/>
          <p:cNvSpPr>
            <a:spLocks noGrp="1"/>
          </p:cNvSpPr>
          <p:nvPr>
            <p:ph type="dt" idx="11"/>
          </p:nvPr>
        </p:nvSpPr>
        <p:spPr/>
        <p:txBody>
          <a:bodyPr/>
          <a:lstStyle/>
          <a:p>
            <a:fld id="{358C38EA-CF02-46D1-990B-DB4465B7EA1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
        <p:nvSpPr>
          <p:cNvPr id="5" name="Date Placeholder 4"/>
          <p:cNvSpPr>
            <a:spLocks noGrp="1"/>
          </p:cNvSpPr>
          <p:nvPr>
            <p:ph type="dt" idx="11"/>
          </p:nvPr>
        </p:nvSpPr>
        <p:spPr/>
        <p:txBody>
          <a:bodyPr/>
          <a:lstStyle/>
          <a:p>
            <a:fld id="{6AEBB356-113E-432C-BFBD-3FEEFF303687}"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22</a:t>
            </a:fld>
            <a:endParaRPr lang="en-US"/>
          </a:p>
        </p:txBody>
      </p:sp>
      <p:sp>
        <p:nvSpPr>
          <p:cNvPr id="5" name="Date Placeholder 4"/>
          <p:cNvSpPr>
            <a:spLocks noGrp="1"/>
          </p:cNvSpPr>
          <p:nvPr>
            <p:ph type="dt" idx="11"/>
          </p:nvPr>
        </p:nvSpPr>
        <p:spPr/>
        <p:txBody>
          <a:bodyPr/>
          <a:lstStyle/>
          <a:p>
            <a:fld id="{DF6051A1-2083-48D4-B4F9-4959E7F721CA}"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23</a:t>
            </a:fld>
            <a:endParaRPr lang="en-US"/>
          </a:p>
        </p:txBody>
      </p:sp>
      <p:sp>
        <p:nvSpPr>
          <p:cNvPr id="5" name="Date Placeholder 4"/>
          <p:cNvSpPr>
            <a:spLocks noGrp="1"/>
          </p:cNvSpPr>
          <p:nvPr>
            <p:ph type="dt" idx="11"/>
          </p:nvPr>
        </p:nvSpPr>
        <p:spPr/>
        <p:txBody>
          <a:bodyPr/>
          <a:lstStyle/>
          <a:p>
            <a:fld id="{76E853B3-2837-4744-BBAF-7938979F7CC3}"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24</a:t>
            </a:fld>
            <a:endParaRPr lang="en-US"/>
          </a:p>
        </p:txBody>
      </p:sp>
      <p:sp>
        <p:nvSpPr>
          <p:cNvPr id="5" name="Date Placeholder 4"/>
          <p:cNvSpPr>
            <a:spLocks noGrp="1"/>
          </p:cNvSpPr>
          <p:nvPr>
            <p:ph type="dt" idx="11"/>
          </p:nvPr>
        </p:nvSpPr>
        <p:spPr/>
        <p:txBody>
          <a:bodyPr/>
          <a:lstStyle/>
          <a:p>
            <a:fld id="{877E69BA-E2DD-4F46-9079-C554F7272BAC}"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25</a:t>
            </a:fld>
            <a:endParaRPr lang="en-US"/>
          </a:p>
        </p:txBody>
      </p:sp>
      <p:sp>
        <p:nvSpPr>
          <p:cNvPr id="5" name="Date Placeholder 4"/>
          <p:cNvSpPr>
            <a:spLocks noGrp="1"/>
          </p:cNvSpPr>
          <p:nvPr>
            <p:ph type="dt" idx="11"/>
          </p:nvPr>
        </p:nvSpPr>
        <p:spPr/>
        <p:txBody>
          <a:bodyPr/>
          <a:lstStyle/>
          <a:p>
            <a:fld id="{5EFB3B4D-F89B-4D50-A76B-9A561A3CFDFC}"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26</a:t>
            </a:fld>
            <a:endParaRPr lang="en-US"/>
          </a:p>
        </p:txBody>
      </p:sp>
      <p:sp>
        <p:nvSpPr>
          <p:cNvPr id="5" name="Date Placeholder 4"/>
          <p:cNvSpPr>
            <a:spLocks noGrp="1"/>
          </p:cNvSpPr>
          <p:nvPr>
            <p:ph type="dt" idx="11"/>
          </p:nvPr>
        </p:nvSpPr>
        <p:spPr/>
        <p:txBody>
          <a:bodyPr/>
          <a:lstStyle/>
          <a:p>
            <a:fld id="{AEC1D45C-A331-44E2-81A0-75589979FFBE}"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
        <p:nvSpPr>
          <p:cNvPr id="5" name="Date Placeholder 4"/>
          <p:cNvSpPr>
            <a:spLocks noGrp="1"/>
          </p:cNvSpPr>
          <p:nvPr>
            <p:ph type="dt" idx="11"/>
          </p:nvPr>
        </p:nvSpPr>
        <p:spPr/>
        <p:txBody>
          <a:bodyPr/>
          <a:lstStyle/>
          <a:p>
            <a:fld id="{FAA59D4D-069C-45EB-A6F2-D8DF84CF5EA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
        <p:nvSpPr>
          <p:cNvPr id="5" name="Date Placeholder 4"/>
          <p:cNvSpPr>
            <a:spLocks noGrp="1"/>
          </p:cNvSpPr>
          <p:nvPr>
            <p:ph type="dt" idx="11"/>
          </p:nvPr>
        </p:nvSpPr>
        <p:spPr/>
        <p:txBody>
          <a:bodyPr/>
          <a:lstStyle/>
          <a:p>
            <a:fld id="{80260B9F-234C-4F5C-A072-3470EFA2A9FE}"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
        <p:nvSpPr>
          <p:cNvPr id="5" name="Date Placeholder 4"/>
          <p:cNvSpPr>
            <a:spLocks noGrp="1"/>
          </p:cNvSpPr>
          <p:nvPr>
            <p:ph type="dt" idx="11"/>
          </p:nvPr>
        </p:nvSpPr>
        <p:spPr/>
        <p:txBody>
          <a:bodyPr/>
          <a:lstStyle/>
          <a:p>
            <a:fld id="{F1A8CB7C-ACFE-446F-9FC6-AB120B25B8E4}"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6</a:t>
            </a:fld>
            <a:endParaRPr lang="en-US"/>
          </a:p>
        </p:txBody>
      </p:sp>
      <p:sp>
        <p:nvSpPr>
          <p:cNvPr id="5" name="Date Placeholder 4"/>
          <p:cNvSpPr>
            <a:spLocks noGrp="1"/>
          </p:cNvSpPr>
          <p:nvPr>
            <p:ph type="dt" idx="11"/>
          </p:nvPr>
        </p:nvSpPr>
        <p:spPr/>
        <p:txBody>
          <a:bodyPr/>
          <a:lstStyle/>
          <a:p>
            <a:fld id="{194DFD7D-8843-4C42-8802-E859068C58D1}"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
        <p:nvSpPr>
          <p:cNvPr id="5" name="Date Placeholder 4"/>
          <p:cNvSpPr>
            <a:spLocks noGrp="1"/>
          </p:cNvSpPr>
          <p:nvPr>
            <p:ph type="dt" idx="11"/>
          </p:nvPr>
        </p:nvSpPr>
        <p:spPr/>
        <p:txBody>
          <a:bodyPr/>
          <a:lstStyle/>
          <a:p>
            <a:fld id="{6EBD33F0-3A3F-48FC-92B1-226A314C38A3}"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
        <p:nvSpPr>
          <p:cNvPr id="5" name="Date Placeholder 4"/>
          <p:cNvSpPr>
            <a:spLocks noGrp="1"/>
          </p:cNvSpPr>
          <p:nvPr>
            <p:ph type="dt" idx="11"/>
          </p:nvPr>
        </p:nvSpPr>
        <p:spPr/>
        <p:txBody>
          <a:bodyPr/>
          <a:lstStyle/>
          <a:p>
            <a:fld id="{E7069C02-F80F-4EA8-82AC-ED3276B3D2A5}"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
        <p:nvSpPr>
          <p:cNvPr id="5" name="Date Placeholder 4"/>
          <p:cNvSpPr>
            <a:spLocks noGrp="1"/>
          </p:cNvSpPr>
          <p:nvPr>
            <p:ph type="dt" idx="11"/>
          </p:nvPr>
        </p:nvSpPr>
        <p:spPr/>
        <p:txBody>
          <a:bodyPr/>
          <a:lstStyle/>
          <a:p>
            <a:fld id="{683CAA6C-ABE2-4331-886F-20F4B50F4012}" type="datetime1">
              <a:rPr lang="en-US" smtClean="0"/>
              <a:t>4/7/2019</a:t>
            </a:fld>
            <a:endParaRPr lang="en-US"/>
          </a:p>
        </p:txBody>
      </p:sp>
      <p:sp>
        <p:nvSpPr>
          <p:cNvPr id="6" name="Header Placeholder 5"/>
          <p:cNvSpPr>
            <a:spLocks noGrp="1"/>
          </p:cNvSpPr>
          <p:nvPr>
            <p:ph type="hdr" sz="quarter" idx="12"/>
          </p:nvPr>
        </p:nvSpPr>
        <p:spPr/>
        <p:txBody>
          <a:bodyPr/>
          <a:lstStyle/>
          <a:p>
            <a:r>
              <a:rPr lang="en-US" smtClean="0"/>
              <a:t>Thirty-Seventh Evening Lecture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Law</a:t>
            </a:r>
            <a:r>
              <a:rPr lang="en-US" dirty="0" smtClean="0"/>
              <a:t>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400" b="1" dirty="0" smtClean="0">
                <a:latin typeface="Colonna MT" pitchFamily="82" charset="0"/>
              </a:rPr>
              <a:t>~ The Thirty-Seventh ~</a:t>
            </a:r>
          </a:p>
          <a:p>
            <a:pPr algn="ctr"/>
            <a:r>
              <a:rPr lang="en-US" sz="4400" b="1" dirty="0" smtClean="0">
                <a:latin typeface="Colonna MT" pitchFamily="82" charset="0"/>
              </a:rPr>
              <a:t>Evening Lecture</a:t>
            </a:r>
            <a:endParaRPr lang="en-US" sz="44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They turn Christians into Jews, and that, Jews of the worst kind, who regard only the letter of </a:t>
            </a:r>
            <a:r>
              <a:rPr lang="en-US" dirty="0" smtClean="0"/>
              <a:t>the Law </a:t>
            </a:r>
            <a:r>
              <a:rPr lang="en-US" dirty="0"/>
              <a:t>and not the promise of the Redeemer</a:t>
            </a:r>
            <a:r>
              <a:rPr lang="en-US" dirty="0" smtClean="0"/>
              <a:t>.”</a:t>
            </a:r>
          </a:p>
          <a:p>
            <a:r>
              <a:rPr lang="en-US" dirty="0" smtClean="0"/>
              <a:t>“</a:t>
            </a:r>
            <a:r>
              <a:rPr lang="en-US" dirty="0"/>
              <a:t>Not only do they mingle </a:t>
            </a:r>
            <a:r>
              <a:rPr lang="en-US" dirty="0" smtClean="0"/>
              <a:t>the Law </a:t>
            </a:r>
            <a:r>
              <a:rPr lang="en-US" dirty="0"/>
              <a:t>with the </a:t>
            </a:r>
            <a:r>
              <a:rPr lang="en-US" dirty="0" smtClean="0"/>
              <a:t>Gospel, </a:t>
            </a:r>
            <a:r>
              <a:rPr lang="en-US" dirty="0"/>
              <a:t>but they </a:t>
            </a:r>
            <a:r>
              <a:rPr lang="en-US" u="sng" dirty="0"/>
              <a:t>substitute</a:t>
            </a:r>
            <a:r>
              <a:rPr lang="en-US" dirty="0"/>
              <a:t> </a:t>
            </a:r>
            <a:r>
              <a:rPr lang="en-US" dirty="0" smtClean="0"/>
              <a:t>the Law </a:t>
            </a:r>
            <a:r>
              <a:rPr lang="en-US" dirty="0"/>
              <a:t>for the </a:t>
            </a:r>
            <a:r>
              <a:rPr lang="en-US" dirty="0" smtClean="0"/>
              <a:t>Gospel!”</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7. Those who try to force good works by preaching the Law in this time of the New Testament are in effect trying to turn Christians into </a:t>
            </a:r>
            <a:r>
              <a:rPr lang="en-US" sz="2800" i="1" dirty="0" smtClean="0"/>
              <a:t>what?</a:t>
            </a:r>
            <a:r>
              <a:rPr lang="en-US" sz="2800" dirty="0" smtClean="0"/>
              <a:t> (</a:t>
            </a:r>
            <a:r>
              <a:rPr lang="en-US" sz="2800" dirty="0" err="1" smtClean="0"/>
              <a:t>pg</a:t>
            </a:r>
            <a:r>
              <a:rPr lang="en-US" sz="2800" dirty="0" smtClean="0"/>
              <a:t> 383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Instead of removing them, </a:t>
            </a:r>
            <a:r>
              <a:rPr lang="en-US" i="1" dirty="0"/>
              <a:t>it rather increases </a:t>
            </a:r>
            <a:r>
              <a:rPr lang="en-US" i="1" dirty="0" smtClean="0"/>
              <a:t>them.”</a:t>
            </a:r>
          </a:p>
          <a:p>
            <a:r>
              <a:rPr lang="en-US" dirty="0" smtClean="0"/>
              <a:t>“The Law </a:t>
            </a:r>
            <a:r>
              <a:rPr lang="en-US" dirty="0"/>
              <a:t>increases sin; it does not slay sin, but rather makes it alive</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8. “The Law has no other purpose than to reveal men’s sins, not to remove them.” In fact, Walther notes, far from removing sins, what is the actual effect of the preaching of the Law? (</a:t>
            </a:r>
            <a:r>
              <a:rPr lang="en-US" sz="2800" dirty="0" err="1" smtClean="0"/>
              <a:t>pg</a:t>
            </a:r>
            <a:r>
              <a:rPr lang="en-US" sz="2800" dirty="0" smtClean="0"/>
              <a:t> 383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10000"/>
          </a:bodyPr>
          <a:lstStyle/>
          <a:p>
            <a:pPr fontAlgn="base"/>
            <a:r>
              <a:rPr lang="en-US" dirty="0" smtClean="0"/>
              <a:t>We </a:t>
            </a:r>
            <a:r>
              <a:rPr lang="en-US" dirty="0"/>
              <a:t>desire the very things which are forbidden</a:t>
            </a:r>
            <a:r>
              <a:rPr lang="en-US" dirty="0" smtClean="0"/>
              <a:t>.</a:t>
            </a:r>
          </a:p>
          <a:p>
            <a:pPr fontAlgn="base"/>
            <a:r>
              <a:rPr lang="en-US" dirty="0" smtClean="0"/>
              <a:t>I.e., the Law actually makes sin </a:t>
            </a:r>
            <a:r>
              <a:rPr lang="en-US" i="1" dirty="0" smtClean="0"/>
              <a:t>worse, </a:t>
            </a:r>
            <a:r>
              <a:rPr lang="en-US" dirty="0" smtClean="0"/>
              <a:t>not better!</a:t>
            </a:r>
            <a:endParaRPr lang="en-US" i="1" dirty="0" smtClean="0"/>
          </a:p>
          <a:p>
            <a:pPr fontAlgn="base"/>
            <a:r>
              <a:rPr lang="en-US" i="1" dirty="0" smtClean="0"/>
              <a:t>I </a:t>
            </a:r>
            <a:r>
              <a:rPr lang="en-US" i="1" dirty="0"/>
              <a:t>would not have known sin except through </a:t>
            </a:r>
            <a:r>
              <a:rPr lang="en-US" i="1" dirty="0" smtClean="0"/>
              <a:t>the Law. </a:t>
            </a:r>
            <a:r>
              <a:rPr lang="en-US" i="1" dirty="0"/>
              <a:t>For I would not have known covetousness unless </a:t>
            </a:r>
            <a:r>
              <a:rPr lang="en-US" i="1" dirty="0" smtClean="0"/>
              <a:t>the Law </a:t>
            </a:r>
            <a:r>
              <a:rPr lang="en-US" i="1" dirty="0"/>
              <a:t>had said, "You shall not covet</a:t>
            </a:r>
            <a:r>
              <a:rPr lang="en-US" i="1" dirty="0" smtClean="0"/>
              <a:t>.“…I </a:t>
            </a:r>
            <a:r>
              <a:rPr lang="en-US" i="1" dirty="0"/>
              <a:t>was alive once without </a:t>
            </a:r>
            <a:r>
              <a:rPr lang="en-US" i="1" dirty="0" smtClean="0"/>
              <a:t>the Law, </a:t>
            </a:r>
            <a:r>
              <a:rPr lang="en-US" i="1" dirty="0"/>
              <a:t>but when the commandment came, sin revived and I died.</a:t>
            </a:r>
            <a:r>
              <a:rPr lang="en-US" i="1" baseline="30000" dirty="0"/>
              <a:t> </a:t>
            </a:r>
            <a:r>
              <a:rPr lang="en-US" i="1" dirty="0" smtClean="0"/>
              <a:t> …sin, that </a:t>
            </a:r>
            <a:r>
              <a:rPr lang="en-US" i="1" dirty="0"/>
              <a:t>it might appear sin, was producing death in me through what is good, so that sin through the commandment might become exceedingly sinful. </a:t>
            </a:r>
            <a:r>
              <a:rPr lang="en-US" dirty="0"/>
              <a:t>(Rom. 7:7-13 </a:t>
            </a:r>
            <a:r>
              <a:rPr lang="en-US" dirty="0" err="1"/>
              <a:t>NKJ</a:t>
            </a:r>
            <a:r>
              <a:rPr lang="en-US" dirty="0"/>
              <a:t>)</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9. Even pagan poets like Ovid recognized a perverse trait in human beings — what is that trait? (</a:t>
            </a:r>
            <a:r>
              <a:rPr lang="en-US" sz="2800" dirty="0" err="1" smtClean="0"/>
              <a:t>pg</a:t>
            </a:r>
            <a:r>
              <a:rPr lang="en-US" sz="2800" dirty="0" smtClean="0"/>
              <a:t> 383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pPr fontAlgn="base"/>
            <a:r>
              <a:rPr lang="en-US" dirty="0"/>
              <a:t>The context shows that by the term “letter” the apostle means </a:t>
            </a:r>
            <a:r>
              <a:rPr lang="en-US" i="1" dirty="0"/>
              <a:t>nothing else than </a:t>
            </a:r>
            <a:r>
              <a:rPr lang="en-US" i="1" dirty="0" smtClean="0"/>
              <a:t>the Law</a:t>
            </a:r>
            <a:r>
              <a:rPr lang="en-US" dirty="0" smtClean="0"/>
              <a:t>.</a:t>
            </a:r>
          </a:p>
          <a:p>
            <a:pPr fontAlgn="base"/>
            <a:r>
              <a:rPr lang="en-US" dirty="0" smtClean="0"/>
              <a:t>“That kills and cannot make anyone godly.”</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10. Second Corinthians 3:6 says </a:t>
            </a:r>
            <a:r>
              <a:rPr lang="en-US" sz="2800" i="1" dirty="0" smtClean="0"/>
              <a:t>“for the letter kills, but the Spirit gives life.”</a:t>
            </a:r>
            <a:r>
              <a:rPr lang="en-US" sz="2800" dirty="0" smtClean="0"/>
              <a:t> What does Paul mean by “the letter” in that passage? (</a:t>
            </a:r>
            <a:r>
              <a:rPr lang="en-US" sz="2800" dirty="0" err="1" smtClean="0"/>
              <a:t>pg</a:t>
            </a:r>
            <a:r>
              <a:rPr lang="en-US" sz="2800" dirty="0" smtClean="0"/>
              <a:t> 384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i="1" dirty="0"/>
              <a:t>when Thou shalt enlarge my heart</a:t>
            </a:r>
            <a:r>
              <a:rPr lang="en-US" i="1" dirty="0" smtClean="0"/>
              <a:t>.</a:t>
            </a:r>
            <a:r>
              <a:rPr lang="en-US" dirty="0" smtClean="0"/>
              <a:t>”</a:t>
            </a:r>
          </a:p>
          <a:p>
            <a:r>
              <a:rPr lang="en-US" dirty="0" smtClean="0"/>
              <a:t>That is, when the Gospel is preached.</a:t>
            </a:r>
          </a:p>
          <a:p>
            <a:r>
              <a:rPr lang="en-US" dirty="0" smtClean="0"/>
              <a:t>“</a:t>
            </a:r>
            <a:r>
              <a:rPr lang="en-US" dirty="0"/>
              <a:t>The psalmist does not say; “When Thou </a:t>
            </a:r>
            <a:r>
              <a:rPr lang="en-US" dirty="0" err="1"/>
              <a:t>smitest</a:t>
            </a:r>
            <a:r>
              <a:rPr lang="en-US" dirty="0"/>
              <a:t> me with the thunder of </a:t>
            </a:r>
            <a:r>
              <a:rPr lang="en-US" dirty="0" smtClean="0"/>
              <a:t>Thy Law, </a:t>
            </a:r>
            <a:r>
              <a:rPr lang="en-US" dirty="0"/>
              <a:t>I shall run the way of Thy commandments. No; in that case I do not run. But when Thou </a:t>
            </a:r>
            <a:r>
              <a:rPr lang="en-US" dirty="0" err="1"/>
              <a:t>comfortest</a:t>
            </a:r>
            <a:r>
              <a:rPr lang="en-US" dirty="0"/>
              <a:t> me so that my cramped heart is made large, I become cheerful and willing to walk the strait, the narrow, way to heaven</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11. Psalm 119:32 teaches that the only way for me as a Christian to “</a:t>
            </a:r>
            <a:r>
              <a:rPr lang="en-US" sz="2800" i="1" dirty="0" smtClean="0"/>
              <a:t>run the way of God’s commandments”</a:t>
            </a:r>
            <a:r>
              <a:rPr lang="en-US" sz="2800" dirty="0" smtClean="0"/>
              <a:t> (do good works) is when what happens? (</a:t>
            </a:r>
            <a:r>
              <a:rPr lang="en-US" sz="2800" dirty="0" err="1" smtClean="0"/>
              <a:t>pg</a:t>
            </a:r>
            <a:r>
              <a:rPr lang="en-US" sz="2800" dirty="0" smtClean="0"/>
              <a:t> 384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lnSpcReduction="10000"/>
          </a:bodyPr>
          <a:lstStyle/>
          <a:p>
            <a:endParaRPr lang="en-US" dirty="0" smtClean="0"/>
          </a:p>
          <a:p>
            <a:r>
              <a:rPr lang="en-US" dirty="0" smtClean="0"/>
              <a:t>One who “thinks </a:t>
            </a:r>
            <a:r>
              <a:rPr lang="en-US" dirty="0"/>
              <a:t>that conditions in his congregation will improve if he thunders at his people with </a:t>
            </a:r>
            <a:r>
              <a:rPr lang="en-US" dirty="0" smtClean="0"/>
              <a:t>the Law </a:t>
            </a:r>
            <a:r>
              <a:rPr lang="en-US" dirty="0"/>
              <a:t>and paints hell and damnation for </a:t>
            </a:r>
            <a:r>
              <a:rPr lang="en-US" dirty="0" smtClean="0"/>
              <a:t>them.”</a:t>
            </a:r>
          </a:p>
          <a:p>
            <a:r>
              <a:rPr lang="en-US" dirty="0"/>
              <a:t>That will not at all improve the </a:t>
            </a:r>
            <a:r>
              <a:rPr lang="en-US" dirty="0" smtClean="0"/>
              <a:t>people…a </a:t>
            </a:r>
            <a:r>
              <a:rPr lang="en-US" dirty="0"/>
              <a:t>change of heart and love of God and one’s fellow-men is not produced by </a:t>
            </a:r>
            <a:r>
              <a:rPr lang="en-US" dirty="0" smtClean="0"/>
              <a:t>the Law.</a:t>
            </a:r>
            <a:r>
              <a:rPr lang="en-US" dirty="0"/>
              <a:t> </a:t>
            </a:r>
          </a:p>
          <a:p>
            <a:pPr marL="109728" indent="0">
              <a:buNone/>
            </a:pPr>
            <a:endParaRPr lang="en-US" dirty="0" smtClean="0"/>
          </a:p>
          <a:p>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12. Whom does Walther consider a “foolish preacher”? (</a:t>
            </a:r>
            <a:r>
              <a:rPr lang="en-US" sz="2800" dirty="0" err="1" smtClean="0"/>
              <a:t>pg</a:t>
            </a:r>
            <a:r>
              <a:rPr lang="en-US" sz="2800" dirty="0" smtClean="0"/>
              <a:t> 384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i="1" dirty="0"/>
              <a:t>This only would I learn of you, Received ye the Spirit by the works of </a:t>
            </a:r>
            <a:r>
              <a:rPr lang="en-US" i="1" dirty="0" smtClean="0"/>
              <a:t>the Law </a:t>
            </a:r>
            <a:r>
              <a:rPr lang="en-US" i="1" dirty="0"/>
              <a:t>or by the hearing of faith</a:t>
            </a:r>
            <a:r>
              <a:rPr lang="en-US" i="1" dirty="0" smtClean="0"/>
              <a:t>?</a:t>
            </a:r>
            <a:r>
              <a:rPr lang="en-US" dirty="0"/>
              <a:t> </a:t>
            </a:r>
            <a:r>
              <a:rPr lang="en-US" dirty="0" smtClean="0"/>
              <a:t>”</a:t>
            </a:r>
          </a:p>
          <a:p>
            <a:r>
              <a:rPr lang="en-US" dirty="0" smtClean="0"/>
              <a:t>“…his </a:t>
            </a:r>
            <a:r>
              <a:rPr lang="en-US" dirty="0"/>
              <a:t>object being to remind them of the great change which had taken place in them when he preached to them the sweet </a:t>
            </a:r>
            <a:r>
              <a:rPr lang="en-US" dirty="0" smtClean="0"/>
              <a:t>Gospel </a:t>
            </a:r>
            <a:r>
              <a:rPr lang="en-US" dirty="0"/>
              <a:t>of God’s mercy</a:t>
            </a:r>
            <a:r>
              <a:rPr lang="en-US" dirty="0" smtClean="0"/>
              <a:t>.”</a:t>
            </a:r>
          </a:p>
          <a:p>
            <a:r>
              <a:rPr lang="en-US" dirty="0" smtClean="0"/>
              <a:t>“</a:t>
            </a:r>
            <a:r>
              <a:rPr lang="en-US" dirty="0"/>
              <a:t>S</a:t>
            </a:r>
            <a:r>
              <a:rPr lang="en-US" dirty="0" smtClean="0"/>
              <a:t>o </a:t>
            </a:r>
            <a:r>
              <a:rPr lang="en-US" dirty="0"/>
              <a:t>vividly had they </a:t>
            </a:r>
            <a:r>
              <a:rPr lang="en-US" dirty="0" smtClean="0"/>
              <a:t>perceived </a:t>
            </a:r>
            <a:r>
              <a:rPr lang="en-US" dirty="0"/>
              <a:t>what a glorious, heavenly, precious doctrine Paul’s was. They were transformed in heart, soul, and mind</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13. The Galatians, particularly, had been misled by false teachers who told them that they had to do good works to be saved. What pointed question did Paul ask them in Galatians 3:2? (</a:t>
            </a:r>
            <a:r>
              <a:rPr lang="en-US" sz="2800" dirty="0" err="1" smtClean="0"/>
              <a:t>pg</a:t>
            </a:r>
            <a:r>
              <a:rPr lang="en-US" sz="2800" dirty="0" smtClean="0"/>
              <a:t> 385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i="1" dirty="0"/>
              <a:t>employ </a:t>
            </a:r>
            <a:r>
              <a:rPr lang="en-US" i="1" dirty="0" smtClean="0"/>
              <a:t>the Law </a:t>
            </a:r>
            <a:r>
              <a:rPr lang="en-US" i="1" dirty="0"/>
              <a:t>to bring that about</a:t>
            </a:r>
            <a:r>
              <a:rPr lang="en-US" dirty="0" smtClean="0"/>
              <a:t>.”</a:t>
            </a:r>
          </a:p>
          <a:p>
            <a:r>
              <a:rPr lang="en-US" dirty="0" smtClean="0"/>
              <a:t>“</a:t>
            </a:r>
            <a:r>
              <a:rPr lang="en-US" dirty="0"/>
              <a:t>you must, indeed, preach </a:t>
            </a:r>
            <a:r>
              <a:rPr lang="en-US" dirty="0" smtClean="0"/>
              <a:t>the Law </a:t>
            </a:r>
            <a:r>
              <a:rPr lang="en-US" dirty="0"/>
              <a:t>to them, but follow it up immediately with the </a:t>
            </a:r>
            <a:r>
              <a:rPr lang="en-US" dirty="0" smtClean="0"/>
              <a:t>Gospel.”</a:t>
            </a:r>
          </a:p>
          <a:p>
            <a:r>
              <a:rPr lang="en-US" dirty="0" smtClean="0"/>
              <a:t>“</a:t>
            </a:r>
            <a:r>
              <a:rPr lang="en-US" dirty="0"/>
              <a:t>You may not present </a:t>
            </a:r>
            <a:r>
              <a:rPr lang="en-US" dirty="0" smtClean="0"/>
              <a:t>the Law </a:t>
            </a:r>
            <a:r>
              <a:rPr lang="en-US" dirty="0"/>
              <a:t>to them today and postpone preaching the </a:t>
            </a:r>
            <a:r>
              <a:rPr lang="en-US" dirty="0" smtClean="0"/>
              <a:t>Gospel </a:t>
            </a:r>
            <a:r>
              <a:rPr lang="en-US" dirty="0"/>
              <a:t>to them until a later time. </a:t>
            </a:r>
            <a:r>
              <a:rPr lang="en-US" i="1" dirty="0"/>
              <a:t>As soon as </a:t>
            </a:r>
            <a:r>
              <a:rPr lang="en-US" i="1" dirty="0" smtClean="0"/>
              <a:t>the Law </a:t>
            </a:r>
            <a:r>
              <a:rPr lang="en-US" i="1" dirty="0"/>
              <a:t>has done it work, the </a:t>
            </a:r>
            <a:r>
              <a:rPr lang="en-US" i="1" dirty="0" smtClean="0"/>
              <a:t>Gospel </a:t>
            </a:r>
            <a:r>
              <a:rPr lang="en-US" i="1" dirty="0"/>
              <a:t>must take its place</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Autofit/>
          </a:bodyPr>
          <a:lstStyle/>
          <a:p>
            <a:r>
              <a:rPr lang="en-US" sz="2000" dirty="0"/>
              <a:t>14. </a:t>
            </a:r>
            <a:r>
              <a:rPr lang="en-US" sz="2000" dirty="0" smtClean="0"/>
              <a:t>Walther </a:t>
            </a:r>
            <a:r>
              <a:rPr lang="en-US" sz="2000" dirty="0"/>
              <a:t>says, “If you want to revive your future congregations and cause the spirit of peace, joy, faith, and confidence, the childlike spirit, the Spirit of soul-rest, to take up His abode among the members of your congregation, you must, for God’s sake, </a:t>
            </a:r>
            <a:r>
              <a:rPr lang="en-US" sz="2000" dirty="0" smtClean="0"/>
              <a:t>not” do </a:t>
            </a:r>
            <a:r>
              <a:rPr lang="en-US" sz="2000" i="1" dirty="0" smtClean="0"/>
              <a:t>what?  </a:t>
            </a:r>
            <a:r>
              <a:rPr lang="en-US" sz="2000" dirty="0" smtClean="0"/>
              <a:t>(</a:t>
            </a:r>
            <a:r>
              <a:rPr lang="en-US" sz="2000" dirty="0" err="1" smtClean="0"/>
              <a:t>pg</a:t>
            </a:r>
            <a:r>
              <a:rPr lang="en-US" sz="2000" dirty="0" smtClean="0"/>
              <a:t> 385 bottom)</a:t>
            </a:r>
            <a:endParaRPr lang="en-US" sz="20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Rationalists. They “regard </a:t>
            </a:r>
            <a:r>
              <a:rPr lang="en-US" dirty="0"/>
              <a:t>the </a:t>
            </a:r>
            <a:r>
              <a:rPr lang="en-US" dirty="0" smtClean="0"/>
              <a:t>Gospel </a:t>
            </a:r>
            <a:r>
              <a:rPr lang="en-US" dirty="0"/>
              <a:t>as a dangerous doctrine, a doctrine that makes men secure and unwilling to strive after </a:t>
            </a:r>
            <a:r>
              <a:rPr lang="en-US" dirty="0" smtClean="0"/>
              <a:t>godliness.”</a:t>
            </a:r>
          </a:p>
          <a:p>
            <a:r>
              <a:rPr lang="en-US" dirty="0" smtClean="0"/>
              <a:t>“The </a:t>
            </a:r>
            <a:r>
              <a:rPr lang="en-US" dirty="0"/>
              <a:t>most zealous of them accomplish no more than this, that some of their hearers adopt a certain kind of probity and abstain from gross, shameful vices and </a:t>
            </a:r>
            <a:r>
              <a:rPr lang="en-US" dirty="0" smtClean="0"/>
              <a:t>crimes.”</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15. Whom does Walther say is the worst about confounding the Law and Gospel in this way? What do they accomplish by all their earnest preaching of ethics? (</a:t>
            </a:r>
            <a:r>
              <a:rPr lang="en-US" sz="2800" dirty="0" err="1" smtClean="0"/>
              <a:t>pg</a:t>
            </a:r>
            <a:r>
              <a:rPr lang="en-US" sz="2800" dirty="0" smtClean="0"/>
              <a:t> 386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i="1" dirty="0" smtClean="0"/>
              <a:t>“miserable hypocrites.”</a:t>
            </a:r>
          </a:p>
          <a:p>
            <a:r>
              <a:rPr lang="en-US" dirty="0" smtClean="0"/>
              <a:t>(Roman Catholic teaching is similar)</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16. Walther gives many examples illustrating how this rationalistic preaching of ethics accomplishes nothing. In fact, “by means of the Law we cannot raise anything better than” </a:t>
            </a:r>
            <a:r>
              <a:rPr lang="en-US" sz="2800" i="1" dirty="0" smtClean="0"/>
              <a:t>what? </a:t>
            </a:r>
            <a:r>
              <a:rPr lang="en-US" sz="2800" dirty="0" smtClean="0"/>
              <a:t>(</a:t>
            </a:r>
            <a:r>
              <a:rPr lang="en-US" sz="2800" dirty="0" err="1" smtClean="0"/>
              <a:t>pg</a:t>
            </a:r>
            <a:r>
              <a:rPr lang="en-US" sz="2800" dirty="0" smtClean="0"/>
              <a:t> 386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a:bodyPr>
          <a:lstStyle/>
          <a:p>
            <a:r>
              <a:rPr lang="en-US" dirty="0" smtClean="0"/>
              <a:t>When is it </a:t>
            </a:r>
            <a:r>
              <a:rPr lang="en-US" i="1" dirty="0" smtClean="0"/>
              <a:t>impossible </a:t>
            </a:r>
            <a:r>
              <a:rPr lang="en-US" dirty="0" smtClean="0"/>
              <a:t>for a person to believe?</a:t>
            </a:r>
          </a:p>
          <a:p>
            <a:r>
              <a:rPr lang="en-US" dirty="0" smtClean="0"/>
              <a:t>When is a person </a:t>
            </a:r>
            <a:r>
              <a:rPr lang="en-US" i="1" dirty="0" smtClean="0"/>
              <a:t>not be permitted </a:t>
            </a:r>
            <a:r>
              <a:rPr lang="en-US" dirty="0" smtClean="0"/>
              <a:t>to believe?</a:t>
            </a:r>
          </a:p>
          <a:p>
            <a:r>
              <a:rPr lang="en-US" dirty="0" smtClean="0"/>
              <a:t>Can God’s absolution benefit a person who doesn’t believe in it?</a:t>
            </a:r>
          </a:p>
          <a:p>
            <a:r>
              <a:rPr lang="en-US" dirty="0" smtClean="0"/>
              <a:t>Even if he doesn’t believe in it, however, what does that not change in the least?</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dirty="0"/>
              <a:t>the conclusion </a:t>
            </a:r>
            <a:r>
              <a:rPr lang="en-US" i="1" dirty="0"/>
              <a:t>that he has preached too much </a:t>
            </a:r>
            <a:r>
              <a:rPr lang="en-US" i="1" dirty="0" smtClean="0"/>
              <a:t>Gospel </a:t>
            </a:r>
            <a:r>
              <a:rPr lang="en-US" dirty="0"/>
              <a:t>to them and must adopt a different policy; he must hush the </a:t>
            </a:r>
            <a:r>
              <a:rPr lang="en-US" dirty="0" smtClean="0"/>
              <a:t>Gospel </a:t>
            </a:r>
            <a:r>
              <a:rPr lang="en-US" dirty="0"/>
              <a:t>for a while and preach nothing but </a:t>
            </a:r>
            <a:r>
              <a:rPr lang="en-US" dirty="0" smtClean="0"/>
              <a:t>the Law, </a:t>
            </a:r>
            <a:r>
              <a:rPr lang="en-US" dirty="0"/>
              <a:t>and conditions will improve</a:t>
            </a:r>
            <a:r>
              <a:rPr lang="en-US" dirty="0" smtClean="0"/>
              <a:t>.”</a:t>
            </a:r>
          </a:p>
          <a:p>
            <a:r>
              <a:rPr lang="en-US" dirty="0" smtClean="0"/>
              <a:t>“</a:t>
            </a:r>
            <a:r>
              <a:rPr lang="en-US" dirty="0"/>
              <a:t>But he is mistaken; the people do not change, except that they will become very angry with their minister for not permitting them to do what they very much like to do</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17. When even a Lutheran minister observes that all his preaching seems fruitless, and gross sins still occur among his hearers, what wrong conclusion is he liable to come to? (</a:t>
            </a:r>
            <a:r>
              <a:rPr lang="en-US" sz="2800" dirty="0" err="1" smtClean="0"/>
              <a:t>pg</a:t>
            </a:r>
            <a:r>
              <a:rPr lang="en-US" sz="2800" dirty="0" smtClean="0"/>
              <a:t> 387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nothing else than the preaching of the </a:t>
            </a:r>
            <a:r>
              <a:rPr lang="en-US" dirty="0" smtClean="0"/>
              <a:t>Gospel </a:t>
            </a:r>
            <a:r>
              <a:rPr lang="en-US" dirty="0"/>
              <a:t>in all its sweetness</a:t>
            </a:r>
            <a:r>
              <a:rPr lang="en-US" dirty="0" smtClean="0"/>
              <a:t>.”</a:t>
            </a:r>
          </a:p>
          <a:p>
            <a:r>
              <a:rPr lang="en-US" dirty="0" smtClean="0"/>
              <a:t>“The </a:t>
            </a:r>
            <a:r>
              <a:rPr lang="en-US" dirty="0"/>
              <a:t>reason why congregations are corrupt is invariably this, that its ministers have </a:t>
            </a:r>
            <a:r>
              <a:rPr lang="en-US" u="sng" dirty="0"/>
              <a:t>not sufficiently preached the </a:t>
            </a:r>
            <a:r>
              <a:rPr lang="en-US" u="sng" dirty="0" smtClean="0"/>
              <a:t>Gospel</a:t>
            </a:r>
            <a:r>
              <a:rPr lang="en-US" dirty="0" smtClean="0"/>
              <a:t> </a:t>
            </a:r>
            <a:r>
              <a:rPr lang="en-US" dirty="0"/>
              <a:t>to the </a:t>
            </a:r>
            <a:r>
              <a:rPr lang="en-US" dirty="0" smtClean="0"/>
              <a:t>people!” </a:t>
            </a:r>
          </a:p>
          <a:p>
            <a:r>
              <a:rPr lang="en-US" dirty="0" smtClean="0"/>
              <a:t>[above is my favorite quote in the book!]</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18. On the other hand, Walther says that “even the most corrupt congregation can be improved by nothing else than…” </a:t>
            </a:r>
            <a:r>
              <a:rPr lang="en-US" sz="2800" i="1" dirty="0" smtClean="0"/>
              <a:t>what? </a:t>
            </a:r>
            <a:r>
              <a:rPr lang="en-US" sz="2800" dirty="0" smtClean="0"/>
              <a:t>(</a:t>
            </a:r>
            <a:r>
              <a:rPr lang="en-US" sz="2800" dirty="0" err="1" smtClean="0"/>
              <a:t>pg</a:t>
            </a:r>
            <a:r>
              <a:rPr lang="en-US" sz="2800" dirty="0" smtClean="0"/>
              <a:t> 388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Such a person “…</a:t>
            </a:r>
            <a:r>
              <a:rPr lang="en-US" i="1" dirty="0"/>
              <a:t>is not a Christian preacher or ruler, but a worldly jailer.</a:t>
            </a:r>
            <a:r>
              <a:rPr lang="en-US" dirty="0"/>
              <a:t> </a:t>
            </a:r>
            <a:r>
              <a:rPr lang="en-US" dirty="0" smtClean="0"/>
              <a:t>”</a:t>
            </a:r>
          </a:p>
          <a:p>
            <a:r>
              <a:rPr lang="en-US" dirty="0" smtClean="0"/>
              <a:t>“A</a:t>
            </a:r>
            <a:r>
              <a:rPr lang="en-US" dirty="0"/>
              <a:t> preacher of </a:t>
            </a:r>
            <a:r>
              <a:rPr lang="en-US" dirty="0" smtClean="0"/>
              <a:t>the Law </a:t>
            </a:r>
            <a:r>
              <a:rPr lang="en-US" dirty="0"/>
              <a:t>comes down on men with threats and punishments; a preacher of divine grace coaxes and urges men by reminding them of the goodness and mercy which God has shown them</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19.  What does Martin Luther, commenting on Romans 12:1, conclude about a preacher who tries to produce good works by applying force to his hearers? (</a:t>
            </a:r>
            <a:r>
              <a:rPr lang="en-US" sz="2800" dirty="0" err="1" smtClean="0"/>
              <a:t>pg</a:t>
            </a:r>
            <a:r>
              <a:rPr lang="en-US" sz="2800" dirty="0" smtClean="0"/>
              <a:t> 388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a:bodyPr>
          <a:lstStyle/>
          <a:p>
            <a:r>
              <a:rPr lang="en-US" dirty="0" smtClean="0"/>
              <a:t>“…</a:t>
            </a:r>
            <a:r>
              <a:rPr lang="en-US" i="1" dirty="0"/>
              <a:t>to see a preacher do all he can to produce dead works and turn the members of his congregation into hypocrites </a:t>
            </a:r>
            <a:r>
              <a:rPr lang="en-US" dirty="0"/>
              <a:t>in the sight of God</a:t>
            </a:r>
            <a:r>
              <a:rPr lang="en-US" dirty="0" smtClean="0"/>
              <a:t>.”</a:t>
            </a:r>
          </a:p>
          <a:p>
            <a:r>
              <a:rPr lang="en-US" dirty="0" smtClean="0"/>
              <a:t>“</a:t>
            </a:r>
            <a:r>
              <a:rPr lang="en-US" dirty="0"/>
              <a:t>When good works are forced from men by the threats or even the promises of </a:t>
            </a:r>
            <a:r>
              <a:rPr lang="en-US" dirty="0" smtClean="0"/>
              <a:t>the Law, </a:t>
            </a:r>
            <a:r>
              <a:rPr lang="en-US" dirty="0"/>
              <a:t>they are not good works</a:t>
            </a:r>
            <a:r>
              <a:rPr lang="en-US" dirty="0" smtClean="0"/>
              <a:t>.”</a:t>
            </a:r>
          </a:p>
          <a:p>
            <a:r>
              <a:rPr lang="en-US" dirty="0" smtClean="0"/>
              <a:t>“</a:t>
            </a:r>
            <a:r>
              <a:rPr lang="en-US" dirty="0"/>
              <a:t>Only those are good works which a person does freely and from the heart. Everybody knows </a:t>
            </a:r>
            <a:r>
              <a:rPr lang="en-US" dirty="0" smtClean="0"/>
              <a:t>that.”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20. What does Walther consider “a shocking sight”? (</a:t>
            </a:r>
            <a:r>
              <a:rPr lang="en-US" sz="2800" dirty="0" err="1" smtClean="0"/>
              <a:t>pg</a:t>
            </a:r>
            <a:r>
              <a:rPr lang="en-US" sz="2800" dirty="0" smtClean="0"/>
              <a:t> 388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i="1" dirty="0"/>
              <a:t>H</a:t>
            </a:r>
            <a:r>
              <a:rPr lang="en-US" i="1" dirty="0" smtClean="0"/>
              <a:t>e </a:t>
            </a:r>
            <a:r>
              <a:rPr lang="en-US" i="1" dirty="0"/>
              <a:t>ought to change the hearts of his members</a:t>
            </a:r>
            <a:r>
              <a:rPr lang="en-US" dirty="0"/>
              <a:t> in order that they may without constraint do what is pleasing to God with a glad and cheerful heart</a:t>
            </a:r>
            <a:r>
              <a:rPr lang="en-US" dirty="0" smtClean="0"/>
              <a:t>.”</a:t>
            </a:r>
          </a:p>
          <a:p>
            <a:r>
              <a:rPr lang="en-US" dirty="0" smtClean="0"/>
              <a:t>“</a:t>
            </a:r>
            <a:r>
              <a:rPr lang="en-US" dirty="0"/>
              <a:t>A person who has a real understanding of the love of God in Christ Jesus is astonished at its fire, which is able to melt anything in heaven and on earth</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21. Walther says that it is a profound mistake for a minister “to think that he cannot induce the unwilling to do God’s will by preaching the Gospel.” Rather than “act the policeman,” what ought a Gospel preacher to do? (</a:t>
            </a:r>
            <a:r>
              <a:rPr lang="en-US" sz="2800" dirty="0" err="1" smtClean="0"/>
              <a:t>pg</a:t>
            </a:r>
            <a:r>
              <a:rPr lang="en-US" sz="2800" dirty="0" smtClean="0"/>
              <a:t> 389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by bringing man to a clear knowledge and understanding that God requires of him perfect </a:t>
            </a:r>
            <a:r>
              <a:rPr lang="en-US" dirty="0" smtClean="0"/>
              <a:t>obedience.”</a:t>
            </a:r>
          </a:p>
          <a:p>
            <a:r>
              <a:rPr lang="en-US" dirty="0" smtClean="0"/>
              <a:t>“Then </a:t>
            </a:r>
            <a:r>
              <a:rPr lang="en-US" dirty="0"/>
              <a:t>it is that </a:t>
            </a:r>
            <a:r>
              <a:rPr lang="en-US" i="1" dirty="0"/>
              <a:t>the real, horrible disobedience against God begins to stir in him,</a:t>
            </a:r>
            <a:r>
              <a:rPr lang="en-US" dirty="0"/>
              <a:t> and he realizes the utter inability of his nature to render such </a:t>
            </a:r>
            <a:r>
              <a:rPr lang="en-US" dirty="0" smtClean="0"/>
              <a:t>obedience.”</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22. Walther says that the Law “reaches its culmination and puts forth its best and principal effort” by doing what? (</a:t>
            </a:r>
            <a:r>
              <a:rPr lang="en-US" sz="2800" dirty="0" err="1" smtClean="0"/>
              <a:t>pg</a:t>
            </a:r>
            <a:r>
              <a:rPr lang="en-US" sz="2800" dirty="0" smtClean="0"/>
              <a:t> 390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No. In </a:t>
            </a:r>
            <a:r>
              <a:rPr lang="en-US" dirty="0"/>
              <a:t>fact, “he finds that the very opposite effect is produced in </a:t>
            </a:r>
            <a:r>
              <a:rPr lang="en-US" dirty="0" smtClean="0"/>
              <a:t>him. Sentenced </a:t>
            </a:r>
            <a:r>
              <a:rPr lang="en-US" dirty="0"/>
              <a:t>by </a:t>
            </a:r>
            <a:r>
              <a:rPr lang="en-US" dirty="0" smtClean="0"/>
              <a:t>the Law, </a:t>
            </a:r>
            <a:r>
              <a:rPr lang="en-US" dirty="0"/>
              <a:t>subjected to the anger of God, and condemned to hell, his nature begins to </a:t>
            </a:r>
            <a:r>
              <a:rPr lang="en-US" i="1" dirty="0"/>
              <a:t>hate </a:t>
            </a:r>
            <a:r>
              <a:rPr lang="en-US" dirty="0" smtClean="0"/>
              <a:t>the Law </a:t>
            </a:r>
            <a:r>
              <a:rPr lang="en-US" dirty="0"/>
              <a:t>and conceives a horrible anger and bitter hatred against God, sin is becoming very sinful in him, and he falls into blasphemy, despair, and eternal death, unless he is rescued out of this condition by the </a:t>
            </a:r>
            <a:r>
              <a:rPr lang="en-US" dirty="0" smtClean="0"/>
              <a:t>Gospel </a:t>
            </a:r>
            <a:r>
              <a:rPr lang="en-US" dirty="0"/>
              <a:t>of Christ.”</a:t>
            </a:r>
          </a:p>
          <a:p>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23. What effect does the preaching of the Law produce? Does it cause its hearers to </a:t>
            </a:r>
            <a:r>
              <a:rPr lang="en-US" sz="2800" i="1" dirty="0" smtClean="0"/>
              <a:t>love </a:t>
            </a:r>
            <a:r>
              <a:rPr lang="en-US" sz="2800" dirty="0" smtClean="0"/>
              <a:t>the Law? (</a:t>
            </a:r>
            <a:r>
              <a:rPr lang="en-US" sz="2800" dirty="0" err="1" smtClean="0"/>
              <a:t>pg</a:t>
            </a:r>
            <a:r>
              <a:rPr lang="en-US" sz="2800" dirty="0" smtClean="0"/>
              <a:t> 390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dirty="0"/>
              <a:t>that </a:t>
            </a:r>
            <a:r>
              <a:rPr lang="en-US" i="1" dirty="0"/>
              <a:t>he is animated by a sincere and ardent zeal </a:t>
            </a:r>
            <a:r>
              <a:rPr lang="en-US" dirty="0"/>
              <a:t>to discharge his office properly and accomplish something of real value in the sight of </a:t>
            </a:r>
            <a:r>
              <a:rPr lang="en-US" dirty="0" smtClean="0"/>
              <a:t>God.”</a:t>
            </a:r>
          </a:p>
          <a:p>
            <a:r>
              <a:rPr lang="en-US" dirty="0" smtClean="0"/>
              <a:t>“</a:t>
            </a:r>
            <a:r>
              <a:rPr lang="en-US" dirty="0"/>
              <a:t>namely, to pluck every soul that has been entrusted to him from hell, lead it to God, make it truly godly, and bring it into heaven</a:t>
            </a:r>
            <a:r>
              <a:rPr lang="en-US" dirty="0" smtClean="0"/>
              <a:t>.”</a:t>
            </a:r>
          </a:p>
          <a:p>
            <a:r>
              <a:rPr lang="en-US" dirty="0" smtClean="0"/>
              <a:t>“</a:t>
            </a:r>
            <a:r>
              <a:rPr lang="en-US" dirty="0"/>
              <a:t>A faithful minister must have definitely given up seeking after good times, money and possessions, honor and </a:t>
            </a:r>
            <a:r>
              <a:rPr lang="en-US" dirty="0" smtClean="0"/>
              <a:t>renown.”</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 What is one of the most “necessary and important qualities of a minister”? (</a:t>
            </a:r>
            <a:r>
              <a:rPr lang="en-US" sz="2800" dirty="0" err="1" smtClean="0"/>
              <a:t>pg</a:t>
            </a:r>
            <a:r>
              <a:rPr lang="en-US" sz="2800" dirty="0" smtClean="0"/>
              <a:t> 379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a preacher would rather </a:t>
            </a:r>
            <a:r>
              <a:rPr lang="en-US" i="1" dirty="0"/>
              <a:t>be accursed himself</a:t>
            </a:r>
            <a:r>
              <a:rPr lang="en-US" i="1" dirty="0" smtClean="0"/>
              <a:t>”</a:t>
            </a:r>
            <a:endParaRPr lang="en-US" i="1"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 As the apostle Paul expresses in Romans 9:3, a Gospel preacher would rather have </a:t>
            </a:r>
            <a:r>
              <a:rPr lang="en-US" sz="2800" i="1" dirty="0" smtClean="0"/>
              <a:t>what  </a:t>
            </a:r>
            <a:r>
              <a:rPr lang="en-US" sz="2800" dirty="0" smtClean="0"/>
              <a:t>happen to himself </a:t>
            </a:r>
            <a:r>
              <a:rPr lang="en-US" sz="2800" dirty="0" smtClean="0"/>
              <a:t>than “</a:t>
            </a:r>
            <a:r>
              <a:rPr lang="en-US" sz="2800" dirty="0" smtClean="0"/>
              <a:t>be the cause why any soul entrusted to him must perish</a:t>
            </a:r>
            <a:r>
              <a:rPr lang="en-US" sz="2800" dirty="0" smtClean="0"/>
              <a:t>”? </a:t>
            </a:r>
            <a:r>
              <a:rPr lang="en-US" sz="2800" dirty="0" smtClean="0"/>
              <a:t>(</a:t>
            </a:r>
            <a:r>
              <a:rPr lang="en-US" sz="2800" dirty="0" err="1" smtClean="0"/>
              <a:t>pg</a:t>
            </a:r>
            <a:r>
              <a:rPr lang="en-US" sz="2800" dirty="0" smtClean="0"/>
              <a:t> 380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a:t>animosity against those who teach a different </a:t>
            </a:r>
            <a:r>
              <a:rPr lang="en-US" dirty="0" smtClean="0"/>
              <a:t>doctrine</a:t>
            </a:r>
          </a:p>
          <a:p>
            <a:r>
              <a:rPr lang="en-US" dirty="0" smtClean="0"/>
              <a:t>the </a:t>
            </a:r>
            <a:r>
              <a:rPr lang="en-US" dirty="0"/>
              <a:t>selfish thought that a display of zeal will bring the minister honor, at least in certain </a:t>
            </a:r>
            <a:r>
              <a:rPr lang="en-US" dirty="0" smtClean="0"/>
              <a:t>congregations</a:t>
            </a:r>
          </a:p>
          <a:p>
            <a:r>
              <a:rPr lang="en-US" dirty="0" smtClean="0"/>
              <a:t>fanaticism</a:t>
            </a:r>
          </a:p>
          <a:p>
            <a:r>
              <a:rPr lang="en-US" dirty="0" smtClean="0"/>
              <a:t>“</a:t>
            </a:r>
            <a:r>
              <a:rPr lang="en-US" dirty="0"/>
              <a:t>In the days of Christ, what zeal in the discharge of their office do we behold in the high priests, elders, scribes, and </a:t>
            </a:r>
            <a:r>
              <a:rPr lang="en-US" dirty="0" smtClean="0"/>
              <a:t>Pharisees!”</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3. There is, however, a </a:t>
            </a:r>
            <a:r>
              <a:rPr lang="en-US" sz="2800" i="1" dirty="0" smtClean="0"/>
              <a:t>false</a:t>
            </a:r>
            <a:r>
              <a:rPr lang="en-US" sz="2800" dirty="0" smtClean="0"/>
              <a:t>  zeal that certain preachers have. What are some possible reasons that might lie behind this false zeal? (</a:t>
            </a:r>
            <a:r>
              <a:rPr lang="en-US" sz="2800" dirty="0" err="1" smtClean="0"/>
              <a:t>pg</a:t>
            </a:r>
            <a:r>
              <a:rPr lang="en-US" sz="2800" dirty="0" smtClean="0"/>
              <a:t> 380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extLst>
      <p:ext uri="{BB962C8B-B14F-4D97-AF65-F5344CB8AC3E}">
        <p14:creationId xmlns:p14="http://schemas.microsoft.com/office/powerpoint/2010/main" val="22777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a:bodyPr>
          <a:lstStyle/>
          <a:p>
            <a:r>
              <a:rPr lang="en-US" dirty="0" smtClean="0"/>
              <a:t>“…</a:t>
            </a:r>
            <a:r>
              <a:rPr lang="en-US" i="1" dirty="0"/>
              <a:t>to proclaim the truth on the basis of God’s Word </a:t>
            </a:r>
            <a:r>
              <a:rPr lang="en-US" dirty="0"/>
              <a:t>after earnestly searching the same, after fervent prayer, and after earnest struggles for enlightenment by the Holy Spirit</a:t>
            </a:r>
            <a:r>
              <a:rPr lang="en-US" dirty="0" smtClean="0"/>
              <a:t>.”</a:t>
            </a:r>
          </a:p>
          <a:p>
            <a:r>
              <a:rPr lang="en-US" dirty="0" smtClean="0"/>
              <a:t>“</a:t>
            </a:r>
            <a:r>
              <a:rPr lang="en-US" dirty="0"/>
              <a:t>Why is it so difficult? Chiefly because it is so difficult rightly to divide the Word of Truth, or to separate properly </a:t>
            </a:r>
            <a:r>
              <a:rPr lang="en-US" dirty="0" smtClean="0"/>
              <a:t>the Law </a:t>
            </a:r>
            <a:r>
              <a:rPr lang="en-US" dirty="0"/>
              <a:t>from the </a:t>
            </a:r>
            <a:r>
              <a:rPr lang="en-US" dirty="0" smtClean="0"/>
              <a:t>Gospel.”</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4. Walther says that it’s easy to preach zealously the thoughts of one’s own heart. What is much more </a:t>
            </a:r>
            <a:r>
              <a:rPr lang="en-US" sz="2800" dirty="0" smtClean="0"/>
              <a:t>difficult, and why? </a:t>
            </a:r>
            <a:r>
              <a:rPr lang="en-US" sz="2800" dirty="0" smtClean="0"/>
              <a:t>(</a:t>
            </a:r>
            <a:r>
              <a:rPr lang="en-US" sz="2800" dirty="0" err="1" smtClean="0"/>
              <a:t>pg</a:t>
            </a:r>
            <a:r>
              <a:rPr lang="en-US" sz="2800" dirty="0" smtClean="0"/>
              <a:t> 381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normAutofit/>
          </a:bodyPr>
          <a:lstStyle/>
          <a:p>
            <a:pPr fontAlgn="base"/>
            <a:endParaRPr lang="en-US" sz="2200" i="1" dirty="0" smtClean="0"/>
          </a:p>
          <a:p>
            <a:pPr fontAlgn="base"/>
            <a:r>
              <a:rPr lang="en-US" sz="2200" i="1" dirty="0" smtClean="0"/>
              <a:t>In </a:t>
            </a:r>
            <a:r>
              <a:rPr lang="en-US" sz="2200" i="1" dirty="0"/>
              <a:t>the nineteenth place, the Word of God is not rightly divided when an attempt is made by means of the demands or the threats or the promise of </a:t>
            </a:r>
            <a:r>
              <a:rPr lang="en-US" sz="2200" i="1" dirty="0" smtClean="0"/>
              <a:t>the Law </a:t>
            </a:r>
            <a:r>
              <a:rPr lang="en-US" sz="2200" i="1" dirty="0"/>
              <a:t>to induce the unregenerate to put away their sins and engage in good works and thus become godly; on the other hand, when a endeavor is made, by means of the commands of </a:t>
            </a:r>
            <a:r>
              <a:rPr lang="en-US" sz="2200" i="1" dirty="0" smtClean="0"/>
              <a:t>the Law </a:t>
            </a:r>
            <a:r>
              <a:rPr lang="en-US" sz="2200" i="1" dirty="0"/>
              <a:t>rather than by the admonitions of the </a:t>
            </a:r>
            <a:r>
              <a:rPr lang="en-US" sz="2200" i="1" dirty="0" smtClean="0"/>
              <a:t>Gospel, </a:t>
            </a:r>
            <a:r>
              <a:rPr lang="en-US" sz="2200" i="1" dirty="0"/>
              <a:t>to urge the regenerate to do good.</a:t>
            </a:r>
          </a:p>
          <a:p>
            <a:pPr fontAlgn="base"/>
            <a:endParaRPr lang="en-US" i="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XXIII</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lnSpcReduction="10000"/>
          </a:bodyPr>
          <a:lstStyle/>
          <a:p>
            <a:r>
              <a:rPr lang="en-US" dirty="0" smtClean="0"/>
              <a:t>“…</a:t>
            </a:r>
            <a:r>
              <a:rPr lang="en-US" dirty="0"/>
              <a:t>it did not serve the purpose of </a:t>
            </a:r>
            <a:r>
              <a:rPr lang="en-US" i="1" dirty="0"/>
              <a:t>making men </a:t>
            </a:r>
            <a:r>
              <a:rPr lang="en-US" i="1" dirty="0" smtClean="0"/>
              <a:t>godly</a:t>
            </a:r>
            <a:r>
              <a:rPr lang="en-US" dirty="0" smtClean="0"/>
              <a:t>.”</a:t>
            </a:r>
          </a:p>
          <a:p>
            <a:r>
              <a:rPr lang="en-US" dirty="0" smtClean="0"/>
              <a:t>“</a:t>
            </a:r>
            <a:r>
              <a:rPr lang="en-US" dirty="0"/>
              <a:t>T</a:t>
            </a:r>
            <a:r>
              <a:rPr lang="en-US" dirty="0" smtClean="0"/>
              <a:t>heir </a:t>
            </a:r>
            <a:r>
              <a:rPr lang="en-US" dirty="0"/>
              <a:t>will was in perfect harmony with the will of God</a:t>
            </a:r>
            <a:r>
              <a:rPr lang="en-US" dirty="0" smtClean="0"/>
              <a:t>.”</a:t>
            </a:r>
          </a:p>
          <a:p>
            <a:r>
              <a:rPr lang="en-US" dirty="0" smtClean="0"/>
              <a:t>“</a:t>
            </a:r>
            <a:r>
              <a:rPr lang="en-US" dirty="0"/>
              <a:t>This condition was changed by the Fall. </a:t>
            </a:r>
            <a:r>
              <a:rPr lang="en-US" dirty="0" smtClean="0"/>
              <a:t>…but what did </a:t>
            </a:r>
            <a:r>
              <a:rPr lang="en-US" dirty="0"/>
              <a:t>the Lord tell them by the prophet Jeremiah? This, that the legal covenant had not improved their </a:t>
            </a:r>
            <a:r>
              <a:rPr lang="en-US" dirty="0" smtClean="0"/>
              <a:t>condition.”</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5. Walther quotes the famous passage in Jeremiah 31:31–34, in which God’s old and new covenants are contrasted. Human beings had the Law in their hearts even before the fall into sin, but what purpose did that Law </a:t>
            </a:r>
            <a:r>
              <a:rPr lang="en-US" sz="2800" i="1" dirty="0" smtClean="0"/>
              <a:t>never</a:t>
            </a:r>
            <a:r>
              <a:rPr lang="en-US" sz="2800" dirty="0" smtClean="0"/>
              <a:t>  serve? (</a:t>
            </a:r>
            <a:r>
              <a:rPr lang="en-US" sz="2800" dirty="0" err="1" smtClean="0"/>
              <a:t>pg</a:t>
            </a:r>
            <a:r>
              <a:rPr lang="en-US" sz="2800" dirty="0" smtClean="0"/>
              <a:t> 382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That means nothing else than this, that </a:t>
            </a:r>
            <a:r>
              <a:rPr lang="en-US" i="1" dirty="0"/>
              <a:t>what </a:t>
            </a:r>
            <a:r>
              <a:rPr lang="en-US" i="1" dirty="0" smtClean="0"/>
              <a:t>the Law </a:t>
            </a:r>
            <a:r>
              <a:rPr lang="en-US" i="1" dirty="0"/>
              <a:t>could not effect is accomplished by the </a:t>
            </a:r>
            <a:r>
              <a:rPr lang="en-US" i="1" dirty="0" smtClean="0"/>
              <a:t>Gospel</a:t>
            </a:r>
            <a:r>
              <a:rPr lang="en-US" dirty="0" smtClean="0"/>
              <a:t>, </a:t>
            </a:r>
            <a:r>
              <a:rPr lang="en-US" dirty="0"/>
              <a:t>by the message of the forgiveness of sins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a:t>6. </a:t>
            </a:r>
            <a:r>
              <a:rPr lang="en-US" sz="2800" i="1" dirty="0"/>
              <a:t>“I will forgive their iniquity, and I will remember their sin no more.” </a:t>
            </a:r>
            <a:r>
              <a:rPr lang="en-US" sz="2800" dirty="0" smtClean="0"/>
              <a:t>That </a:t>
            </a:r>
            <a:r>
              <a:rPr lang="en-US" sz="2800" dirty="0"/>
              <a:t>means nothing else </a:t>
            </a:r>
            <a:r>
              <a:rPr lang="en-US" sz="2800" dirty="0" smtClean="0"/>
              <a:t>than…” </a:t>
            </a:r>
            <a:r>
              <a:rPr lang="en-US" sz="2800" i="1" dirty="0" smtClean="0"/>
              <a:t>what? </a:t>
            </a:r>
            <a:r>
              <a:rPr lang="en-US" sz="2800" dirty="0" smtClean="0"/>
              <a:t>(</a:t>
            </a:r>
            <a:r>
              <a:rPr lang="en-US" sz="2800" dirty="0" err="1" smtClean="0"/>
              <a:t>pg</a:t>
            </a:r>
            <a:r>
              <a:rPr lang="en-US" sz="2800" dirty="0" smtClean="0"/>
              <a:t> 382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extLst>
      <p:ext uri="{BB962C8B-B14F-4D97-AF65-F5344CB8AC3E}">
        <p14:creationId xmlns:p14="http://schemas.microsoft.com/office/powerpoint/2010/main" val="2555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647</TotalTime>
  <Words>2392</Words>
  <Application>Microsoft Office PowerPoint</Application>
  <PresentationFormat>On-screen Show (4:3)</PresentationFormat>
  <Paragraphs>189</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The Proper Distinction Between Law and Gospel  by CFW Walther</vt:lpstr>
      <vt:lpstr>Review: </vt:lpstr>
      <vt:lpstr>1. What is one of the most “necessary and important qualities of a minister”? (pg 379 bottom)</vt:lpstr>
      <vt:lpstr>2. As the apostle Paul expresses in Romans 9:3, a Gospel preacher would rather have what  happen to himself than “be the cause why any soul entrusted to him must perish”? (pg 380 top)</vt:lpstr>
      <vt:lpstr>3. There is, however, a false  zeal that certain preachers have. What are some possible reasons that might lie behind this false zeal? (pg 380 middle)</vt:lpstr>
      <vt:lpstr>4. Walther says that it’s easy to preach zealously the thoughts of one’s own heart. What is much more difficult, and why? (pg 381 top)</vt:lpstr>
      <vt:lpstr> Thesis XXIII </vt:lpstr>
      <vt:lpstr>5. Walther quotes the famous passage in Jeremiah 31:31–34, in which God’s old and new covenants are contrasted. Human beings had the Law in their hearts even before the fall into sin, but what purpose did that Law never  serve? (pg 382 top)</vt:lpstr>
      <vt:lpstr>6. “I will forgive their iniquity, and I will remember their sin no more.” That means nothing else than…” what? (pg 382 bottom)</vt:lpstr>
      <vt:lpstr>7. Those who try to force good works by preaching the Law in this time of the New Testament are in effect trying to turn Christians into what? (pg 383 top)</vt:lpstr>
      <vt:lpstr>8. “The Law has no other purpose than to reveal men’s sins, not to remove them.” In fact, Walther notes, far from removing sins, what is the actual effect of the preaching of the Law? (pg 383 middle)</vt:lpstr>
      <vt:lpstr>9. Even pagan poets like Ovid recognized a perverse trait in human beings — what is that trait? (pg 383 bottom)</vt:lpstr>
      <vt:lpstr>10. Second Corinthians 3:6 says “for the letter kills, but the Spirit gives life.” What does Paul mean by “the letter” in that passage? (pg 384 top)</vt:lpstr>
      <vt:lpstr>11. Psalm 119:32 teaches that the only way for me as a Christian to “run the way of God’s commandments” (do good works) is when what happens? (pg 384 middle)</vt:lpstr>
      <vt:lpstr>12. Whom does Walther consider a “foolish preacher”? (pg 384 bottom)</vt:lpstr>
      <vt:lpstr>13. The Galatians, particularly, had been misled by false teachers who told them that they had to do good works to be saved. What pointed question did Paul ask them in Galatians 3:2? (pg 385 top)</vt:lpstr>
      <vt:lpstr>14. Walther says, “If you want to revive your future congregations and cause the spirit of peace, joy, faith, and confidence, the childlike spirit, the Spirit of soul-rest, to take up His abode among the members of your congregation, you must, for God’s sake, not” do what?  (pg 385 bottom)</vt:lpstr>
      <vt:lpstr>15. Whom does Walther say is the worst about confounding the Law and Gospel in this way? What do they accomplish by all their earnest preaching of ethics? (pg 386 top)</vt:lpstr>
      <vt:lpstr>16. Walther gives many examples illustrating how this rationalistic preaching of ethics accomplishes nothing. In fact, “by means of the Law we cannot raise anything better than” what? (pg 386 bottom)</vt:lpstr>
      <vt:lpstr>17. When even a Lutheran minister observes that all his preaching seems fruitless, and gross sins still occur among his hearers, what wrong conclusion is he liable to come to? (pg 387 bottom)</vt:lpstr>
      <vt:lpstr>18. On the other hand, Walther says that “even the most corrupt congregation can be improved by nothing else than…” what? (pg 388 top)</vt:lpstr>
      <vt:lpstr>19.  What does Martin Luther, commenting on Romans 12:1, conclude about a preacher who tries to produce good works by applying force to his hearers? (pg 388 middle)</vt:lpstr>
      <vt:lpstr>20. What does Walther consider “a shocking sight”? (pg 388 bottom)</vt:lpstr>
      <vt:lpstr>21. Walther says that it is a profound mistake for a minister “to think that he cannot induce the unwilling to do God’s will by preaching the Gospel.” Rather than “act the policeman,” what ought a Gospel preacher to do? (pg 389 middle)</vt:lpstr>
      <vt:lpstr>22. Walther says that the Law “reaches its culmination and puts forth its best and principal effort” by doing what? (pg 390 bottom)</vt:lpstr>
      <vt:lpstr>23. What effect does the preaching of the Law produce? Does it cause its hearers to love the Law? (pg 390 bottom)</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56</cp:revision>
  <cp:lastPrinted>2019-03-16T21:20:50Z</cp:lastPrinted>
  <dcterms:created xsi:type="dcterms:W3CDTF">2011-01-18T19:12:19Z</dcterms:created>
  <dcterms:modified xsi:type="dcterms:W3CDTF">2019-04-07T16:32:25Z</dcterms:modified>
</cp:coreProperties>
</file>