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56" r:id="rId2"/>
    <p:sldId id="258" r:id="rId3"/>
    <p:sldId id="343" r:id="rId4"/>
    <p:sldId id="344" r:id="rId5"/>
    <p:sldId id="345" r:id="rId6"/>
    <p:sldId id="348" r:id="rId7"/>
    <p:sldId id="286"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36" r:id="rId23"/>
    <p:sldId id="337" r:id="rId24"/>
    <p:sldId id="338" r:id="rId25"/>
    <p:sldId id="339" r:id="rId26"/>
    <p:sldId id="34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b8e502682e04f9e9" providerId="LiveId" clId="{A9D07333-0AF6-492A-9C9C-7CD067A21032}"/>
    <pc:docChg chg="custSel modSld">
      <pc:chgData name="" userId="b8e502682e04f9e9" providerId="LiveId" clId="{A9D07333-0AF6-492A-9C9C-7CD067A21032}" dt="2019-03-26T19:49:05.563" v="1372" actId="20577"/>
      <pc:docMkLst>
        <pc:docMk/>
      </pc:docMkLst>
      <pc:sldChg chg="modSp modAnim">
        <pc:chgData name="" userId="b8e502682e04f9e9" providerId="LiveId" clId="{A9D07333-0AF6-492A-9C9C-7CD067A21032}" dt="2019-03-26T19:42:15.105" v="862" actId="20577"/>
        <pc:sldMkLst>
          <pc:docMk/>
          <pc:sldMk cId="0" sldId="336"/>
        </pc:sldMkLst>
        <pc:spChg chg="mod">
          <ac:chgData name="" userId="b8e502682e04f9e9" providerId="LiveId" clId="{A9D07333-0AF6-492A-9C9C-7CD067A21032}" dt="2019-03-26T19:42:15.105" v="862" actId="20577"/>
          <ac:spMkLst>
            <pc:docMk/>
            <pc:sldMk cId="0" sldId="336"/>
            <ac:spMk id="2" creationId="{00000000-0000-0000-0000-000000000000}"/>
          </ac:spMkLst>
        </pc:spChg>
        <pc:spChg chg="mod">
          <ac:chgData name="" userId="b8e502682e04f9e9" providerId="LiveId" clId="{A9D07333-0AF6-492A-9C9C-7CD067A21032}" dt="2019-03-26T19:39:30.425" v="847" actId="20577"/>
          <ac:spMkLst>
            <pc:docMk/>
            <pc:sldMk cId="0" sldId="336"/>
            <ac:spMk id="3" creationId="{00000000-0000-0000-0000-000000000000}"/>
          </ac:spMkLst>
        </pc:spChg>
      </pc:sldChg>
      <pc:sldChg chg="modSp modAnim">
        <pc:chgData name="" userId="b8e502682e04f9e9" providerId="LiveId" clId="{A9D07333-0AF6-492A-9C9C-7CD067A21032}" dt="2019-03-26T19:45:27.385" v="996" actId="313"/>
        <pc:sldMkLst>
          <pc:docMk/>
          <pc:sldMk cId="0" sldId="337"/>
        </pc:sldMkLst>
        <pc:spChg chg="mod">
          <ac:chgData name="" userId="b8e502682e04f9e9" providerId="LiveId" clId="{A9D07333-0AF6-492A-9C9C-7CD067A21032}" dt="2019-03-26T19:45:27.385" v="996" actId="313"/>
          <ac:spMkLst>
            <pc:docMk/>
            <pc:sldMk cId="0" sldId="337"/>
            <ac:spMk id="2" creationId="{00000000-0000-0000-0000-000000000000}"/>
          </ac:spMkLst>
        </pc:spChg>
        <pc:spChg chg="mod">
          <ac:chgData name="" userId="b8e502682e04f9e9" providerId="LiveId" clId="{A9D07333-0AF6-492A-9C9C-7CD067A21032}" dt="2019-03-26T19:44:21.590" v="983" actId="20577"/>
          <ac:spMkLst>
            <pc:docMk/>
            <pc:sldMk cId="0" sldId="337"/>
            <ac:spMk id="3" creationId="{00000000-0000-0000-0000-000000000000}"/>
          </ac:spMkLst>
        </pc:spChg>
      </pc:sldChg>
      <pc:sldChg chg="modSp modAnim">
        <pc:chgData name="" userId="b8e502682e04f9e9" providerId="LiveId" clId="{A9D07333-0AF6-492A-9C9C-7CD067A21032}" dt="2019-03-26T19:48:19.369" v="1220" actId="114"/>
        <pc:sldMkLst>
          <pc:docMk/>
          <pc:sldMk cId="0" sldId="338"/>
        </pc:sldMkLst>
        <pc:spChg chg="mod">
          <ac:chgData name="" userId="b8e502682e04f9e9" providerId="LiveId" clId="{A9D07333-0AF6-492A-9C9C-7CD067A21032}" dt="2019-03-26T19:48:19.369" v="1220" actId="114"/>
          <ac:spMkLst>
            <pc:docMk/>
            <pc:sldMk cId="0" sldId="338"/>
            <ac:spMk id="2" creationId="{00000000-0000-0000-0000-000000000000}"/>
          </ac:spMkLst>
        </pc:spChg>
        <pc:spChg chg="mod">
          <ac:chgData name="" userId="b8e502682e04f9e9" providerId="LiveId" clId="{A9D07333-0AF6-492A-9C9C-7CD067A21032}" dt="2019-03-26T19:46:54.385" v="1165" actId="20577"/>
          <ac:spMkLst>
            <pc:docMk/>
            <pc:sldMk cId="0" sldId="338"/>
            <ac:spMk id="3" creationId="{00000000-0000-0000-0000-000000000000}"/>
          </ac:spMkLst>
        </pc:spChg>
      </pc:sldChg>
      <pc:sldChg chg="modSp">
        <pc:chgData name="" userId="b8e502682e04f9e9" providerId="LiveId" clId="{A9D07333-0AF6-492A-9C9C-7CD067A21032}" dt="2019-03-26T19:49:05.563" v="1372" actId="20577"/>
        <pc:sldMkLst>
          <pc:docMk/>
          <pc:sldMk cId="0" sldId="339"/>
        </pc:sldMkLst>
        <pc:spChg chg="mod">
          <ac:chgData name="" userId="b8e502682e04f9e9" providerId="LiveId" clId="{A9D07333-0AF6-492A-9C9C-7CD067A21032}" dt="2019-03-26T19:49:05.563" v="1372" actId="20577"/>
          <ac:spMkLst>
            <pc:docMk/>
            <pc:sldMk cId="0" sldId="339"/>
            <ac:spMk id="3" creationId="{00000000-0000-0000-0000-000000000000}"/>
          </ac:spMkLst>
        </pc:spChg>
      </pc:sldChg>
      <pc:sldChg chg="modSp modAnim">
        <pc:chgData name="" userId="b8e502682e04f9e9" providerId="LiveId" clId="{A9D07333-0AF6-492A-9C9C-7CD067A21032}" dt="2019-03-26T19:24:47.718" v="204" actId="114"/>
        <pc:sldMkLst>
          <pc:docMk/>
          <pc:sldMk cId="255582206" sldId="359"/>
        </pc:sldMkLst>
        <pc:spChg chg="mod">
          <ac:chgData name="" userId="b8e502682e04f9e9" providerId="LiveId" clId="{A9D07333-0AF6-492A-9C9C-7CD067A21032}" dt="2019-03-26T19:24:47.718" v="204" actId="114"/>
          <ac:spMkLst>
            <pc:docMk/>
            <pc:sldMk cId="255582206" sldId="359"/>
            <ac:spMk id="2" creationId="{00000000-0000-0000-0000-000000000000}"/>
          </ac:spMkLst>
        </pc:spChg>
        <pc:spChg chg="mod">
          <ac:chgData name="" userId="b8e502682e04f9e9" providerId="LiveId" clId="{A9D07333-0AF6-492A-9C9C-7CD067A21032}" dt="2019-03-26T19:23:12.052" v="192" actId="20577"/>
          <ac:spMkLst>
            <pc:docMk/>
            <pc:sldMk cId="255582206" sldId="359"/>
            <ac:spMk id="3" creationId="{00000000-0000-0000-0000-000000000000}"/>
          </ac:spMkLst>
        </pc:spChg>
      </pc:sldChg>
      <pc:sldChg chg="modSp modAnim">
        <pc:chgData name="" userId="b8e502682e04f9e9" providerId="LiveId" clId="{A9D07333-0AF6-492A-9C9C-7CD067A21032}" dt="2019-03-26T19:27:14.664" v="364" actId="5793"/>
        <pc:sldMkLst>
          <pc:docMk/>
          <pc:sldMk cId="255582206" sldId="360"/>
        </pc:sldMkLst>
        <pc:spChg chg="mod">
          <ac:chgData name="" userId="b8e502682e04f9e9" providerId="LiveId" clId="{A9D07333-0AF6-492A-9C9C-7CD067A21032}" dt="2019-03-26T19:27:14.664" v="364" actId="5793"/>
          <ac:spMkLst>
            <pc:docMk/>
            <pc:sldMk cId="255582206" sldId="360"/>
            <ac:spMk id="2" creationId="{00000000-0000-0000-0000-000000000000}"/>
          </ac:spMkLst>
        </pc:spChg>
        <pc:spChg chg="mod">
          <ac:chgData name="" userId="b8e502682e04f9e9" providerId="LiveId" clId="{A9D07333-0AF6-492A-9C9C-7CD067A21032}" dt="2019-03-26T19:26:32.013" v="356" actId="20577"/>
          <ac:spMkLst>
            <pc:docMk/>
            <pc:sldMk cId="255582206" sldId="360"/>
            <ac:spMk id="3" creationId="{00000000-0000-0000-0000-000000000000}"/>
          </ac:spMkLst>
        </pc:spChg>
      </pc:sldChg>
      <pc:sldChg chg="modSp modAnim">
        <pc:chgData name="" userId="b8e502682e04f9e9" providerId="LiveId" clId="{A9D07333-0AF6-492A-9C9C-7CD067A21032}" dt="2019-03-26T19:29:10.545" v="487" actId="20577"/>
        <pc:sldMkLst>
          <pc:docMk/>
          <pc:sldMk cId="255582206" sldId="361"/>
        </pc:sldMkLst>
        <pc:spChg chg="mod">
          <ac:chgData name="" userId="b8e502682e04f9e9" providerId="LiveId" clId="{A9D07333-0AF6-492A-9C9C-7CD067A21032}" dt="2019-03-26T19:29:03.749" v="483" actId="6549"/>
          <ac:spMkLst>
            <pc:docMk/>
            <pc:sldMk cId="255582206" sldId="361"/>
            <ac:spMk id="2" creationId="{00000000-0000-0000-0000-000000000000}"/>
          </ac:spMkLst>
        </pc:spChg>
        <pc:spChg chg="mod">
          <ac:chgData name="" userId="b8e502682e04f9e9" providerId="LiveId" clId="{A9D07333-0AF6-492A-9C9C-7CD067A21032}" dt="2019-03-26T19:29:10.545" v="487" actId="20577"/>
          <ac:spMkLst>
            <pc:docMk/>
            <pc:sldMk cId="255582206" sldId="361"/>
            <ac:spMk id="3" creationId="{00000000-0000-0000-0000-000000000000}"/>
          </ac:spMkLst>
        </pc:spChg>
      </pc:sldChg>
      <pc:sldChg chg="modSp modAnim">
        <pc:chgData name="" userId="b8e502682e04f9e9" providerId="LiveId" clId="{A9D07333-0AF6-492A-9C9C-7CD067A21032}" dt="2019-03-26T19:31:19.886" v="635" actId="114"/>
        <pc:sldMkLst>
          <pc:docMk/>
          <pc:sldMk cId="255582206" sldId="362"/>
        </pc:sldMkLst>
        <pc:spChg chg="mod">
          <ac:chgData name="" userId="b8e502682e04f9e9" providerId="LiveId" clId="{A9D07333-0AF6-492A-9C9C-7CD067A21032}" dt="2019-03-26T19:31:19.886" v="635" actId="114"/>
          <ac:spMkLst>
            <pc:docMk/>
            <pc:sldMk cId="255582206" sldId="362"/>
            <ac:spMk id="2" creationId="{00000000-0000-0000-0000-000000000000}"/>
          </ac:spMkLst>
        </pc:spChg>
        <pc:spChg chg="mod">
          <ac:chgData name="" userId="b8e502682e04f9e9" providerId="LiveId" clId="{A9D07333-0AF6-492A-9C9C-7CD067A21032}" dt="2019-03-26T19:30:26.930" v="626" actId="20577"/>
          <ac:spMkLst>
            <pc:docMk/>
            <pc:sldMk cId="255582206" sldId="36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Thirty-Ninth Evening Lecture</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F375661-DD4B-4DBE-BD9B-E65E08EDEDF6}" type="datetimeFigureOut">
              <a:rPr lang="en-US" smtClean="0"/>
              <a:t>4/7/2019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6B63BE2-9FC6-4D7A-9DD0-09D463C1FDA8}" type="slidenum">
              <a:rPr lang="en-US" smtClean="0"/>
              <a:t>‹#›</a:t>
            </a:fld>
            <a:endParaRPr lang="en-US"/>
          </a:p>
        </p:txBody>
      </p:sp>
    </p:spTree>
    <p:extLst>
      <p:ext uri="{BB962C8B-B14F-4D97-AF65-F5344CB8AC3E}">
        <p14:creationId xmlns:p14="http://schemas.microsoft.com/office/powerpoint/2010/main" val="154422026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Thirty-Ninth Evening Lecture</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
        <p:nvSpPr>
          <p:cNvPr id="5" name="Date Placeholder 4"/>
          <p:cNvSpPr>
            <a:spLocks noGrp="1"/>
          </p:cNvSpPr>
          <p:nvPr>
            <p:ph type="dt" idx="11"/>
          </p:nvPr>
        </p:nvSpPr>
        <p:spPr/>
        <p:txBody>
          <a:bodyPr/>
          <a:lstStyle/>
          <a:p>
            <a:fld id="{98790BFF-2C59-4682-8770-4F4B6C07F451}"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
        <p:nvSpPr>
          <p:cNvPr id="5" name="Date Placeholder 4"/>
          <p:cNvSpPr>
            <a:spLocks noGrp="1"/>
          </p:cNvSpPr>
          <p:nvPr>
            <p:ph type="dt" idx="11"/>
          </p:nvPr>
        </p:nvSpPr>
        <p:spPr/>
        <p:txBody>
          <a:bodyPr/>
          <a:lstStyle/>
          <a:p>
            <a:fld id="{CFA0404F-159A-412D-BA8B-8CA47053B23F}"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
        <p:nvSpPr>
          <p:cNvPr id="5" name="Date Placeholder 4"/>
          <p:cNvSpPr>
            <a:spLocks noGrp="1"/>
          </p:cNvSpPr>
          <p:nvPr>
            <p:ph type="dt" idx="11"/>
          </p:nvPr>
        </p:nvSpPr>
        <p:spPr/>
        <p:txBody>
          <a:bodyPr/>
          <a:lstStyle/>
          <a:p>
            <a:fld id="{C53919EE-0033-4263-92E2-1985197ECB7C}"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
        <p:nvSpPr>
          <p:cNvPr id="5" name="Date Placeholder 4"/>
          <p:cNvSpPr>
            <a:spLocks noGrp="1"/>
          </p:cNvSpPr>
          <p:nvPr>
            <p:ph type="dt" idx="11"/>
          </p:nvPr>
        </p:nvSpPr>
        <p:spPr/>
        <p:txBody>
          <a:bodyPr/>
          <a:lstStyle/>
          <a:p>
            <a:fld id="{DA5F9059-EE51-4D75-BCCC-5EACA48F17B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
        <p:nvSpPr>
          <p:cNvPr id="5" name="Date Placeholder 4"/>
          <p:cNvSpPr>
            <a:spLocks noGrp="1"/>
          </p:cNvSpPr>
          <p:nvPr>
            <p:ph type="dt" idx="11"/>
          </p:nvPr>
        </p:nvSpPr>
        <p:spPr/>
        <p:txBody>
          <a:bodyPr/>
          <a:lstStyle/>
          <a:p>
            <a:fld id="{8CA02FD3-8A6A-4F73-B0BB-BB1309D6296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
        <p:nvSpPr>
          <p:cNvPr id="5" name="Date Placeholder 4"/>
          <p:cNvSpPr>
            <a:spLocks noGrp="1"/>
          </p:cNvSpPr>
          <p:nvPr>
            <p:ph type="dt" idx="11"/>
          </p:nvPr>
        </p:nvSpPr>
        <p:spPr/>
        <p:txBody>
          <a:bodyPr/>
          <a:lstStyle/>
          <a:p>
            <a:fld id="{89E3974F-5F9E-48FF-9FC2-EA597E4491FF}"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
        <p:nvSpPr>
          <p:cNvPr id="5" name="Date Placeholder 4"/>
          <p:cNvSpPr>
            <a:spLocks noGrp="1"/>
          </p:cNvSpPr>
          <p:nvPr>
            <p:ph type="dt" idx="11"/>
          </p:nvPr>
        </p:nvSpPr>
        <p:spPr/>
        <p:txBody>
          <a:bodyPr/>
          <a:lstStyle/>
          <a:p>
            <a:fld id="{40655843-83BA-423E-ADE1-52D198DE4A9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
        <p:nvSpPr>
          <p:cNvPr id="5" name="Date Placeholder 4"/>
          <p:cNvSpPr>
            <a:spLocks noGrp="1"/>
          </p:cNvSpPr>
          <p:nvPr>
            <p:ph type="dt" idx="11"/>
          </p:nvPr>
        </p:nvSpPr>
        <p:spPr/>
        <p:txBody>
          <a:bodyPr/>
          <a:lstStyle/>
          <a:p>
            <a:fld id="{ABA24B31-0328-4C6E-86E1-B5CE0D96B157}"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
        <p:nvSpPr>
          <p:cNvPr id="5" name="Date Placeholder 4"/>
          <p:cNvSpPr>
            <a:spLocks noGrp="1"/>
          </p:cNvSpPr>
          <p:nvPr>
            <p:ph type="dt" idx="11"/>
          </p:nvPr>
        </p:nvSpPr>
        <p:spPr/>
        <p:txBody>
          <a:bodyPr/>
          <a:lstStyle/>
          <a:p>
            <a:fld id="{B390C45C-A64E-44D0-98BA-F71E8810856B}"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
        <p:nvSpPr>
          <p:cNvPr id="5" name="Date Placeholder 4"/>
          <p:cNvSpPr>
            <a:spLocks noGrp="1"/>
          </p:cNvSpPr>
          <p:nvPr>
            <p:ph type="dt" idx="11"/>
          </p:nvPr>
        </p:nvSpPr>
        <p:spPr/>
        <p:txBody>
          <a:bodyPr/>
          <a:lstStyle/>
          <a:p>
            <a:fld id="{11DED600-C8DD-42A0-ADCA-98E1B70BACF3}"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
        <p:nvSpPr>
          <p:cNvPr id="5" name="Date Placeholder 4"/>
          <p:cNvSpPr>
            <a:spLocks noGrp="1"/>
          </p:cNvSpPr>
          <p:nvPr>
            <p:ph type="dt" idx="11"/>
          </p:nvPr>
        </p:nvSpPr>
        <p:spPr/>
        <p:txBody>
          <a:bodyPr/>
          <a:lstStyle/>
          <a:p>
            <a:fld id="{84CE9180-62DD-4C16-B812-E8C8EDCA9EF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was the first President of the </a:t>
            </a:r>
            <a:r>
              <a:rPr lang="en-US" dirty="0">
                <a:hlinkClick r:id="rId3" tooltip="Lutheran Church - Missouri Synod"/>
              </a:rPr>
              <a:t>Lutheran Church - Missouri Synod</a:t>
            </a:r>
            <a:r>
              <a:rPr lang="en-US" dirty="0"/>
              <a:t> and its most influential </a:t>
            </a:r>
            <a:r>
              <a:rPr lang="en-US" dirty="0">
                <a:hlinkClick r:id="rId4" tooltip="Christian theology"/>
              </a:rPr>
              <a:t>theologian</a:t>
            </a:r>
            <a:r>
              <a:rPr lang="en-US" dirty="0"/>
              <a:t>.</a:t>
            </a:r>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
        <p:nvSpPr>
          <p:cNvPr id="5" name="Date Placeholder 4"/>
          <p:cNvSpPr>
            <a:spLocks noGrp="1"/>
          </p:cNvSpPr>
          <p:nvPr>
            <p:ph type="dt" idx="11"/>
          </p:nvPr>
        </p:nvSpPr>
        <p:spPr/>
        <p:txBody>
          <a:bodyPr/>
          <a:lstStyle/>
          <a:p>
            <a:fld id="{5A3C6CA1-8CF8-42CE-956F-37DC85C6DDAD}"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
        <p:nvSpPr>
          <p:cNvPr id="5" name="Date Placeholder 4"/>
          <p:cNvSpPr>
            <a:spLocks noGrp="1"/>
          </p:cNvSpPr>
          <p:nvPr>
            <p:ph type="dt" idx="11"/>
          </p:nvPr>
        </p:nvSpPr>
        <p:spPr/>
        <p:txBody>
          <a:bodyPr/>
          <a:lstStyle/>
          <a:p>
            <a:fld id="{A57346EE-397C-42A5-ABC6-5631171479DE}"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
        <p:nvSpPr>
          <p:cNvPr id="5" name="Date Placeholder 4"/>
          <p:cNvSpPr>
            <a:spLocks noGrp="1"/>
          </p:cNvSpPr>
          <p:nvPr>
            <p:ph type="dt" idx="11"/>
          </p:nvPr>
        </p:nvSpPr>
        <p:spPr/>
        <p:txBody>
          <a:bodyPr/>
          <a:lstStyle/>
          <a:p>
            <a:fld id="{08C79E66-3AEB-476C-80E0-BC56DEE2B637}"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22</a:t>
            </a:fld>
            <a:endParaRPr lang="en-US"/>
          </a:p>
        </p:txBody>
      </p:sp>
      <p:sp>
        <p:nvSpPr>
          <p:cNvPr id="5" name="Date Placeholder 4"/>
          <p:cNvSpPr>
            <a:spLocks noGrp="1"/>
          </p:cNvSpPr>
          <p:nvPr>
            <p:ph type="dt" idx="11"/>
          </p:nvPr>
        </p:nvSpPr>
        <p:spPr/>
        <p:txBody>
          <a:bodyPr/>
          <a:lstStyle/>
          <a:p>
            <a:fld id="{BB653466-780C-445C-BD4B-446D17EC523B}"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23</a:t>
            </a:fld>
            <a:endParaRPr lang="en-US"/>
          </a:p>
        </p:txBody>
      </p:sp>
      <p:sp>
        <p:nvSpPr>
          <p:cNvPr id="5" name="Date Placeholder 4"/>
          <p:cNvSpPr>
            <a:spLocks noGrp="1"/>
          </p:cNvSpPr>
          <p:nvPr>
            <p:ph type="dt" idx="11"/>
          </p:nvPr>
        </p:nvSpPr>
        <p:spPr/>
        <p:txBody>
          <a:bodyPr/>
          <a:lstStyle/>
          <a:p>
            <a:fld id="{A44D3A05-1467-483C-B6A3-9982D8B8F7F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24</a:t>
            </a:fld>
            <a:endParaRPr lang="en-US"/>
          </a:p>
        </p:txBody>
      </p:sp>
      <p:sp>
        <p:nvSpPr>
          <p:cNvPr id="5" name="Date Placeholder 4"/>
          <p:cNvSpPr>
            <a:spLocks noGrp="1"/>
          </p:cNvSpPr>
          <p:nvPr>
            <p:ph type="dt" idx="11"/>
          </p:nvPr>
        </p:nvSpPr>
        <p:spPr/>
        <p:txBody>
          <a:bodyPr/>
          <a:lstStyle/>
          <a:p>
            <a:fld id="{65120135-A2C0-47D9-B633-22265B17C167}"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25</a:t>
            </a:fld>
            <a:endParaRPr lang="en-US"/>
          </a:p>
        </p:txBody>
      </p:sp>
      <p:sp>
        <p:nvSpPr>
          <p:cNvPr id="5" name="Date Placeholder 4"/>
          <p:cNvSpPr>
            <a:spLocks noGrp="1"/>
          </p:cNvSpPr>
          <p:nvPr>
            <p:ph type="dt" idx="11"/>
          </p:nvPr>
        </p:nvSpPr>
        <p:spPr/>
        <p:txBody>
          <a:bodyPr/>
          <a:lstStyle/>
          <a:p>
            <a:fld id="{94940F03-AF5D-4F6C-BE59-0B4E29FEC273}"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26</a:t>
            </a:fld>
            <a:endParaRPr lang="en-US"/>
          </a:p>
        </p:txBody>
      </p:sp>
      <p:sp>
        <p:nvSpPr>
          <p:cNvPr id="5" name="Date Placeholder 4"/>
          <p:cNvSpPr>
            <a:spLocks noGrp="1"/>
          </p:cNvSpPr>
          <p:nvPr>
            <p:ph type="dt" idx="11"/>
          </p:nvPr>
        </p:nvSpPr>
        <p:spPr/>
        <p:txBody>
          <a:bodyPr/>
          <a:lstStyle/>
          <a:p>
            <a:fld id="{227083B2-6328-4016-868C-D79EAB99910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
        <p:nvSpPr>
          <p:cNvPr id="5" name="Date Placeholder 4"/>
          <p:cNvSpPr>
            <a:spLocks noGrp="1"/>
          </p:cNvSpPr>
          <p:nvPr>
            <p:ph type="dt" idx="11"/>
          </p:nvPr>
        </p:nvSpPr>
        <p:spPr/>
        <p:txBody>
          <a:bodyPr/>
          <a:lstStyle/>
          <a:p>
            <a:fld id="{91DEC3B9-E6D4-4B10-B857-1228894A645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
        <p:nvSpPr>
          <p:cNvPr id="5" name="Date Placeholder 4"/>
          <p:cNvSpPr>
            <a:spLocks noGrp="1"/>
          </p:cNvSpPr>
          <p:nvPr>
            <p:ph type="dt" idx="11"/>
          </p:nvPr>
        </p:nvSpPr>
        <p:spPr/>
        <p:txBody>
          <a:bodyPr/>
          <a:lstStyle/>
          <a:p>
            <a:fld id="{E2DC5516-052C-495F-A5C8-78B234C870BF}"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
        <p:nvSpPr>
          <p:cNvPr id="5" name="Date Placeholder 4"/>
          <p:cNvSpPr>
            <a:spLocks noGrp="1"/>
          </p:cNvSpPr>
          <p:nvPr>
            <p:ph type="dt" idx="11"/>
          </p:nvPr>
        </p:nvSpPr>
        <p:spPr/>
        <p:txBody>
          <a:bodyPr/>
          <a:lstStyle/>
          <a:p>
            <a:fld id="{86968F7D-88EB-4A43-B093-8151A62E6B5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6</a:t>
            </a:fld>
            <a:endParaRPr lang="en-US"/>
          </a:p>
        </p:txBody>
      </p:sp>
      <p:sp>
        <p:nvSpPr>
          <p:cNvPr id="5" name="Date Placeholder 4"/>
          <p:cNvSpPr>
            <a:spLocks noGrp="1"/>
          </p:cNvSpPr>
          <p:nvPr>
            <p:ph type="dt" idx="11"/>
          </p:nvPr>
        </p:nvSpPr>
        <p:spPr/>
        <p:txBody>
          <a:bodyPr/>
          <a:lstStyle/>
          <a:p>
            <a:fld id="{9D052DA2-376B-42EF-90D7-403008EB36E7}"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7F3135-E9EB-4B09-9F56-DA11EB9B5EED}" type="slidenum">
              <a:rPr lang="en-US" smtClean="0"/>
              <a:pPr/>
              <a:t>7</a:t>
            </a:fld>
            <a:endParaRPr lang="en-US"/>
          </a:p>
        </p:txBody>
      </p:sp>
      <p:sp>
        <p:nvSpPr>
          <p:cNvPr id="5" name="Date Placeholder 4"/>
          <p:cNvSpPr>
            <a:spLocks noGrp="1"/>
          </p:cNvSpPr>
          <p:nvPr>
            <p:ph type="dt" idx="11"/>
          </p:nvPr>
        </p:nvSpPr>
        <p:spPr/>
        <p:txBody>
          <a:bodyPr/>
          <a:lstStyle/>
          <a:p>
            <a:fld id="{07CEF9CF-CFC4-441D-B026-6577B5AF2040}"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extLst>
      <p:ext uri="{BB962C8B-B14F-4D97-AF65-F5344CB8AC3E}">
        <p14:creationId xmlns:p14="http://schemas.microsoft.com/office/powerpoint/2010/main" val="428719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
        <p:nvSpPr>
          <p:cNvPr id="5" name="Date Placeholder 4"/>
          <p:cNvSpPr>
            <a:spLocks noGrp="1"/>
          </p:cNvSpPr>
          <p:nvPr>
            <p:ph type="dt" idx="11"/>
          </p:nvPr>
        </p:nvSpPr>
        <p:spPr/>
        <p:txBody>
          <a:bodyPr/>
          <a:lstStyle/>
          <a:p>
            <a:fld id="{B9C097C8-D6A1-48DD-90E4-D765BBF4D518}"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
        <p:nvSpPr>
          <p:cNvPr id="5" name="Date Placeholder 4"/>
          <p:cNvSpPr>
            <a:spLocks noGrp="1"/>
          </p:cNvSpPr>
          <p:nvPr>
            <p:ph type="dt" idx="11"/>
          </p:nvPr>
        </p:nvSpPr>
        <p:spPr/>
        <p:txBody>
          <a:bodyPr/>
          <a:lstStyle/>
          <a:p>
            <a:fld id="{C98E3469-E386-450E-9D58-6C7493F39513}"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Thirty-Ninth Evening Lecture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a:t>The Proper Distinction </a:t>
            </a:r>
            <a:r>
              <a:rPr lang="en-US" sz="2400" dirty="0" smtClean="0"/>
              <a:t>Between Law</a:t>
            </a:r>
            <a:r>
              <a:rPr lang="en-US" dirty="0" smtClean="0"/>
              <a:t> </a:t>
            </a:r>
            <a:r>
              <a:rPr lang="en-US" dirty="0"/>
              <a:t>and </a:t>
            </a:r>
            <a:r>
              <a:rPr lang="en-US" dirty="0" smtClean="0"/>
              <a:t>Gospel </a:t>
            </a:r>
            <a:r>
              <a:rPr lang="en-US" dirty="0"/>
              <a:t/>
            </a:r>
            <a:br>
              <a:rPr lang="en-US" dirty="0"/>
            </a:br>
            <a:r>
              <a:rPr lang="en-US" sz="2400" dirty="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400" b="1" dirty="0">
                <a:latin typeface="Colonna MT" pitchFamily="82" charset="0"/>
              </a:rPr>
              <a:t>~ The Thirty-Ninth ~</a:t>
            </a:r>
          </a:p>
          <a:p>
            <a:pPr algn="ctr"/>
            <a:r>
              <a:rPr lang="en-US" sz="4400" b="1" dirty="0">
                <a:latin typeface="Colonna MT" pitchFamily="82" charset="0"/>
              </a:rPr>
              <a:t>Evening Lecture</a:t>
            </a: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t>
            </a:r>
            <a:r>
              <a:rPr lang="en-US" i="1" dirty="0"/>
              <a:t>This, too, is sweet word; </a:t>
            </a:r>
            <a:r>
              <a:rPr lang="en-US" dirty="0"/>
              <a:t>for He does not say: “He that has sinned much for a long time shall be damned,” but states no other reason for man’s damnation than his unbelief.”</a:t>
            </a:r>
          </a:p>
          <a:p>
            <a:r>
              <a:rPr lang="en-US" dirty="0"/>
              <a:t>“The Lord never makes mention of hell except for the purpose of bringing men to heaven.”</a:t>
            </a:r>
          </a:p>
        </p:txBody>
      </p:sp>
      <p:sp>
        <p:nvSpPr>
          <p:cNvPr id="3" name="Title 2"/>
          <p:cNvSpPr>
            <a:spLocks noGrp="1"/>
          </p:cNvSpPr>
          <p:nvPr>
            <p:ph type="title"/>
          </p:nvPr>
        </p:nvSpPr>
        <p:spPr>
          <a:xfrm>
            <a:off x="457200" y="274638"/>
            <a:ext cx="8229600" cy="1706562"/>
          </a:xfrm>
        </p:spPr>
        <p:txBody>
          <a:bodyPr anchor="ctr" anchorCtr="0">
            <a:noAutofit/>
          </a:bodyPr>
          <a:lstStyle/>
          <a:p>
            <a:r>
              <a:rPr lang="en-US" sz="2400" dirty="0"/>
              <a:t>7. </a:t>
            </a:r>
            <a:r>
              <a:rPr lang="en-US" sz="2400" dirty="0" smtClean="0"/>
              <a:t>Walther </a:t>
            </a:r>
            <a:r>
              <a:rPr lang="en-US" sz="2400" dirty="0"/>
              <a:t>discusses Mark </a:t>
            </a:r>
            <a:r>
              <a:rPr lang="en-US" sz="2400" dirty="0" smtClean="0"/>
              <a:t>16:16</a:t>
            </a:r>
            <a:r>
              <a:rPr lang="en-US" sz="2400" dirty="0"/>
              <a:t>, </a:t>
            </a:r>
            <a:r>
              <a:rPr lang="en-US" sz="2400" i="1" dirty="0" smtClean="0"/>
              <a:t>“He </a:t>
            </a:r>
            <a:r>
              <a:rPr lang="en-US" sz="2400" i="1" dirty="0"/>
              <a:t>that believeth and is baptized shall be saved; but he that believeth not shall be damned.”  </a:t>
            </a:r>
            <a:r>
              <a:rPr lang="en-US" sz="2400" dirty="0"/>
              <a:t>The first part is obviously </a:t>
            </a:r>
            <a:r>
              <a:rPr lang="en-US" sz="2400" dirty="0" smtClean="0"/>
              <a:t>Gospel, </a:t>
            </a:r>
            <a:r>
              <a:rPr lang="en-US" sz="2400" dirty="0"/>
              <a:t>but what about the second part? (</a:t>
            </a:r>
            <a:r>
              <a:rPr lang="en-US" sz="2400" dirty="0" err="1"/>
              <a:t>pg</a:t>
            </a:r>
            <a:r>
              <a:rPr lang="en-US" sz="2400" dirty="0"/>
              <a:t> 404 middle)</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t>
            </a:r>
            <a:r>
              <a:rPr lang="en-US" dirty="0" smtClean="0"/>
              <a:t>the Law </a:t>
            </a:r>
            <a:r>
              <a:rPr lang="en-US" dirty="0"/>
              <a:t>is merely </a:t>
            </a:r>
            <a:r>
              <a:rPr lang="en-US" i="1" dirty="0"/>
              <a:t>an auxiliary doctrine</a:t>
            </a:r>
            <a:r>
              <a:rPr lang="en-US" dirty="0"/>
              <a:t>; it is not the real doctrine of Christ. ”</a:t>
            </a:r>
          </a:p>
          <a:p>
            <a:r>
              <a:rPr lang="en-US" i="1" dirty="0"/>
              <a:t>“</a:t>
            </a:r>
            <a:r>
              <a:rPr lang="en-US" i="1" dirty="0" smtClean="0"/>
              <a:t>The Law </a:t>
            </a:r>
            <a:r>
              <a:rPr lang="en-US" i="1" dirty="0"/>
              <a:t>was given by Moses, but grace and truth came by Jesus Christ.” </a:t>
            </a:r>
            <a:r>
              <a:rPr lang="en-US" dirty="0"/>
              <a:t>John 1, 17.</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8. </a:t>
            </a:r>
            <a:r>
              <a:rPr lang="en-US" sz="2800" dirty="0" smtClean="0"/>
              <a:t>Walther </a:t>
            </a:r>
            <a:r>
              <a:rPr lang="en-US" sz="2800" dirty="0"/>
              <a:t>calls the explicit </a:t>
            </a:r>
            <a:r>
              <a:rPr lang="en-US" sz="2800" dirty="0" smtClean="0"/>
              <a:t>Gospel </a:t>
            </a:r>
            <a:r>
              <a:rPr lang="en-US" sz="2800" dirty="0"/>
              <a:t>the “real doctrine of Christ.” What does he call </a:t>
            </a:r>
            <a:r>
              <a:rPr lang="en-US" sz="2800" dirty="0" smtClean="0"/>
              <a:t>the Law? </a:t>
            </a:r>
            <a:r>
              <a:rPr lang="en-US" sz="2800" dirty="0"/>
              <a:t>(</a:t>
            </a:r>
            <a:r>
              <a:rPr lang="en-US" sz="2800" dirty="0" err="1"/>
              <a:t>pg</a:t>
            </a:r>
            <a:r>
              <a:rPr lang="en-US" sz="2800" dirty="0"/>
              <a:t> 405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“…an </a:t>
            </a:r>
            <a:r>
              <a:rPr lang="en-US" i="1" dirty="0"/>
              <a:t>alien</a:t>
            </a:r>
            <a:r>
              <a:rPr lang="en-US" dirty="0"/>
              <a:t> function.”</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9. </a:t>
            </a:r>
            <a:r>
              <a:rPr lang="en-US" sz="2800" dirty="0" smtClean="0"/>
              <a:t>Walther </a:t>
            </a:r>
            <a:r>
              <a:rPr lang="en-US" sz="2800" dirty="0"/>
              <a:t>says that a New Testament preacher is a </a:t>
            </a:r>
            <a:r>
              <a:rPr lang="en-US" sz="2800" dirty="0" smtClean="0"/>
              <a:t>Gospel </a:t>
            </a:r>
            <a:r>
              <a:rPr lang="en-US" sz="2800" dirty="0"/>
              <a:t>preacher. What function is he discharging when he proclaims </a:t>
            </a:r>
            <a:r>
              <a:rPr lang="en-US" sz="2800" dirty="0" smtClean="0"/>
              <a:t>the Law? </a:t>
            </a:r>
            <a:r>
              <a:rPr lang="en-US" sz="2800" dirty="0"/>
              <a:t>(</a:t>
            </a:r>
            <a:r>
              <a:rPr lang="en-US" sz="2800" dirty="0" err="1"/>
              <a:t>pg</a:t>
            </a:r>
            <a:r>
              <a:rPr lang="en-US" sz="2800" dirty="0"/>
              <a:t> 405 middle)</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t>
            </a:r>
            <a:r>
              <a:rPr lang="en-US" i="1" dirty="0"/>
              <a:t>He regarded all other matters as subordinate to this primary subject </a:t>
            </a:r>
            <a:r>
              <a:rPr lang="en-US" dirty="0"/>
              <a:t>for preaching, namely, the </a:t>
            </a:r>
            <a:r>
              <a:rPr lang="en-US" dirty="0" smtClean="0"/>
              <a:t>Gospel </a:t>
            </a:r>
            <a:r>
              <a:rPr lang="en-US" dirty="0"/>
              <a:t>concerning Christ.”</a:t>
            </a:r>
          </a:p>
          <a:p>
            <a:r>
              <a:rPr lang="en-US" i="1" dirty="0"/>
              <a:t>“For I delivered unto you </a:t>
            </a:r>
            <a:r>
              <a:rPr lang="en-US" i="1" u="sng" dirty="0"/>
              <a:t>first of all </a:t>
            </a:r>
            <a:r>
              <a:rPr lang="en-US" i="1" dirty="0"/>
              <a:t>that which I also received, how that Christ died for your sins according to the Scriptures.”</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10. What do passages </a:t>
            </a:r>
            <a:r>
              <a:rPr lang="en-US" sz="2800" dirty="0" smtClean="0"/>
              <a:t>like 1Corinthians </a:t>
            </a:r>
            <a:r>
              <a:rPr lang="en-US" sz="2800" dirty="0"/>
              <a:t>15:3 tell us about the priorities in Paul’s ministry? (</a:t>
            </a:r>
            <a:r>
              <a:rPr lang="en-US" sz="2800" dirty="0" err="1"/>
              <a:t>pg</a:t>
            </a:r>
            <a:r>
              <a:rPr lang="en-US" sz="2800" dirty="0"/>
              <a:t> 406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a:t>“…that you will not stand in your pulpits sad-faced, as if you were bidding men to come to </a:t>
            </a:r>
            <a:r>
              <a:rPr lang="en-US" i="1" dirty="0"/>
              <a:t>a funeral.”</a:t>
            </a:r>
          </a:p>
          <a:p>
            <a:r>
              <a:rPr lang="en-US" dirty="0"/>
              <a:t>“…but like men that go wooing a bride or announcing a wedding.”</a:t>
            </a:r>
          </a:p>
          <a:p>
            <a:r>
              <a:rPr lang="en-US" dirty="0"/>
              <a:t>“If you do not </a:t>
            </a:r>
            <a:r>
              <a:rPr lang="en-US" dirty="0" smtClean="0"/>
              <a:t>mingle Law </a:t>
            </a:r>
            <a:r>
              <a:rPr lang="en-US" dirty="0"/>
              <a:t>with the </a:t>
            </a:r>
            <a:r>
              <a:rPr lang="en-US" dirty="0" smtClean="0"/>
              <a:t>Gospel </a:t>
            </a:r>
            <a:r>
              <a:rPr lang="en-US" dirty="0"/>
              <a:t>you will always mount your pulpit with joy. People will notice that you are filled with joy because you are bringing the blessed message of joy to your congregation.”</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11. When truly evangelical preachers stand in their pulpits, they should not look as though they are inviting their hearers to a… (</a:t>
            </a:r>
            <a:r>
              <a:rPr lang="en-US" sz="2800" dirty="0" err="1"/>
              <a:t>pg</a:t>
            </a:r>
            <a:r>
              <a:rPr lang="en-US" sz="2800" dirty="0"/>
              <a:t> 406 middle)</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i="1" dirty="0"/>
              <a:t>“Not sufficient </a:t>
            </a:r>
            <a:r>
              <a:rPr lang="en-US" i="1" dirty="0" smtClean="0"/>
              <a:t>Gospel </a:t>
            </a:r>
            <a:r>
              <a:rPr lang="en-US" i="1" dirty="0"/>
              <a:t>has been preached to them.”</a:t>
            </a:r>
          </a:p>
          <a:p>
            <a:r>
              <a:rPr lang="en-US" dirty="0"/>
              <a:t>“In accordance with God’s will it should be the preacher’s aim to proclaim the </a:t>
            </a:r>
            <a:r>
              <a:rPr lang="en-US" dirty="0" smtClean="0"/>
              <a:t>Gospel </a:t>
            </a:r>
            <a:r>
              <a:rPr lang="en-US" dirty="0"/>
              <a:t>to his hearers till their hearts are melted, till they give up their resistance and confess that the Lord has been too strong for them, and hence forth they wish to abide with Jesus.”</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12. What is the reason, in </a:t>
            </a:r>
            <a:r>
              <a:rPr lang="en-US" sz="2800" dirty="0" smtClean="0"/>
              <a:t>Walther’s </a:t>
            </a:r>
            <a:r>
              <a:rPr lang="en-US" sz="2800" dirty="0"/>
              <a:t>view, why so many ministers’ hearers remain sleepy, their misers remain stingy? (</a:t>
            </a:r>
            <a:r>
              <a:rPr lang="en-US" sz="2800" dirty="0" err="1"/>
              <a:t>pg</a:t>
            </a:r>
            <a:r>
              <a:rPr lang="en-US" sz="2800" dirty="0"/>
              <a:t> )</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a:t>“The very finest form of confounding both occurs when the </a:t>
            </a:r>
            <a:r>
              <a:rPr lang="en-US" dirty="0" smtClean="0"/>
              <a:t>Gospel </a:t>
            </a:r>
            <a:r>
              <a:rPr lang="en-US" dirty="0"/>
              <a:t>is preached </a:t>
            </a:r>
            <a:r>
              <a:rPr lang="en-US" i="1" dirty="0"/>
              <a:t>along with</a:t>
            </a:r>
            <a:r>
              <a:rPr lang="en-US" dirty="0"/>
              <a:t> </a:t>
            </a:r>
            <a:r>
              <a:rPr lang="en-US" dirty="0" smtClean="0"/>
              <a:t>the Law, </a:t>
            </a:r>
            <a:r>
              <a:rPr lang="en-US" dirty="0"/>
              <a:t>but is not the predominating element in the sermon.”</a:t>
            </a:r>
          </a:p>
          <a:p>
            <a:r>
              <a:rPr lang="en-US" dirty="0"/>
              <a:t>“Your hearers will be spiritually starved to death if you do not allow the </a:t>
            </a:r>
            <a:r>
              <a:rPr lang="en-US" dirty="0" smtClean="0"/>
              <a:t>Gospel </a:t>
            </a:r>
            <a:r>
              <a:rPr lang="en-US" dirty="0"/>
              <a:t>to predominate in your preaching. They will be spiritually underfed because the bread of life is not </a:t>
            </a:r>
            <a:r>
              <a:rPr lang="en-US" dirty="0" smtClean="0"/>
              <a:t>the Law, </a:t>
            </a:r>
            <a:r>
              <a:rPr lang="en-US" dirty="0"/>
              <a:t>but the </a:t>
            </a:r>
            <a:r>
              <a:rPr lang="en-US" dirty="0" smtClean="0"/>
              <a:t>Gospel.”</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13. A preacher may conclude, “I have presented </a:t>
            </a:r>
            <a:r>
              <a:rPr lang="en-US" sz="2800" dirty="0" smtClean="0"/>
              <a:t>both Law </a:t>
            </a:r>
            <a:r>
              <a:rPr lang="en-US" sz="2800" dirty="0"/>
              <a:t>and </a:t>
            </a:r>
            <a:r>
              <a:rPr lang="en-US" sz="2800" dirty="0" smtClean="0"/>
              <a:t>Gospel!” </a:t>
            </a:r>
            <a:r>
              <a:rPr lang="en-US" sz="2800" dirty="0"/>
              <a:t>But what does </a:t>
            </a:r>
            <a:r>
              <a:rPr lang="en-US" sz="2800" dirty="0" smtClean="0"/>
              <a:t>Walther </a:t>
            </a:r>
            <a:r>
              <a:rPr lang="en-US" sz="2800" dirty="0"/>
              <a:t>call “the very finest form of confounding both”? (</a:t>
            </a:r>
            <a:r>
              <a:rPr lang="en-US" sz="2800" dirty="0" err="1"/>
              <a:t>pg</a:t>
            </a:r>
            <a:r>
              <a:rPr lang="en-US" sz="2800" dirty="0"/>
              <a:t> 406 bottom)</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a:t>“If anyone hears this sermon and is not converted, it is his own fault if he goes home from church unconverted and hardened.”</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14. Every preacher, when he finishes writing his sermon, should be able to say </a:t>
            </a:r>
            <a:r>
              <a:rPr lang="en-US" sz="2800" i="1" dirty="0"/>
              <a:t>what? </a:t>
            </a:r>
            <a:r>
              <a:rPr lang="en-US" sz="2800" dirty="0"/>
              <a:t>(</a:t>
            </a:r>
            <a:r>
              <a:rPr lang="en-US" sz="2800" dirty="0" err="1"/>
              <a:t>pg</a:t>
            </a:r>
            <a:r>
              <a:rPr lang="en-US" sz="2800" dirty="0"/>
              <a:t> 407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20000"/>
          </a:bodyPr>
          <a:lstStyle/>
          <a:p>
            <a:pPr fontAlgn="base"/>
            <a:r>
              <a:rPr lang="en-US" dirty="0"/>
              <a:t>“In my heart there reigns, and shall ever reign, </a:t>
            </a:r>
            <a:r>
              <a:rPr lang="en-US" i="1" dirty="0"/>
              <a:t>this one article, namely, faith in my dear Lord Christ</a:t>
            </a:r>
            <a:r>
              <a:rPr lang="en-US" dirty="0"/>
              <a:t>, which is the sole beginning, middle, and end of all spiritual and godly thoughts which I may have at any time, day or night.”</a:t>
            </a:r>
          </a:p>
          <a:p>
            <a:pPr fontAlgn="base"/>
            <a:r>
              <a:rPr lang="en-US" dirty="0"/>
              <a:t>“No one can preach the </a:t>
            </a:r>
            <a:r>
              <a:rPr lang="en-US" dirty="0" smtClean="0"/>
              <a:t>Gospel </a:t>
            </a:r>
            <a:r>
              <a:rPr lang="en-US" dirty="0"/>
              <a:t>more sweetly and gloriously than our beloved Luther did. He does not only offer great comfort in his sermons, but he preaches so as to lay hold of any doubting hearer and drag him out of his doubts, compelling him to believe that he is a child of God.”</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15. Walther quotes the Lutheran Confessions and Martin Luther himself to show how the </a:t>
            </a:r>
            <a:r>
              <a:rPr lang="en-US" sz="2800" dirty="0" smtClean="0"/>
              <a:t>Gospel </a:t>
            </a:r>
            <a:r>
              <a:rPr lang="en-US" sz="2800" dirty="0"/>
              <a:t>must predominate. What is it that Luther says “reigns” in his heart? (</a:t>
            </a:r>
            <a:r>
              <a:rPr lang="en-US" sz="2800" dirty="0" err="1"/>
              <a:t>pg</a:t>
            </a:r>
            <a:r>
              <a:rPr lang="en-US" sz="2800" dirty="0"/>
              <a:t> 408 middle)</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t>
            </a:r>
            <a:r>
              <a:rPr lang="en-US" i="1" dirty="0"/>
              <a:t>how rarely they treat this doctrine, yea, how cold and inept they are</a:t>
            </a:r>
            <a:r>
              <a:rPr lang="en-US" dirty="0"/>
              <a:t> whenever they have to treat </a:t>
            </a:r>
            <a:r>
              <a:rPr lang="en-US" i="1" dirty="0"/>
              <a:t>this chief point of doctrine,</a:t>
            </a:r>
            <a:r>
              <a:rPr lang="en-US" dirty="0"/>
              <a:t> and how they rush over such texts as these and merely skim their surface, regarding this matter as a paltry thing.”</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16. Some of the Reformed (“sectarians”) use similar language to Lutherans, but what does one immediately notice about their sermons? (</a:t>
            </a:r>
            <a:r>
              <a:rPr lang="en-US" sz="2800" dirty="0" err="1"/>
              <a:t>pg</a:t>
            </a:r>
            <a:r>
              <a:rPr lang="en-US" sz="2800" dirty="0"/>
              <a:t> 409 middle)</a:t>
            </a:r>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a:bodyPr>
          <a:lstStyle/>
          <a:p>
            <a:r>
              <a:rPr lang="en-US" dirty="0"/>
              <a:t>From which sins does the </a:t>
            </a:r>
            <a:r>
              <a:rPr lang="en-US" dirty="0" smtClean="0"/>
              <a:t>Gospel </a:t>
            </a:r>
            <a:r>
              <a:rPr lang="en-US" dirty="0"/>
              <a:t>absolve the sinner?</a:t>
            </a:r>
          </a:p>
          <a:p>
            <a:r>
              <a:rPr lang="en-US" dirty="0"/>
              <a:t>Thesis 24 reminds us that the sin against the Holy Ghost (Mt. 12, Mk. 3) is unforgiveable, but NOT for this reason: ____________.</a:t>
            </a:r>
          </a:p>
          <a:p>
            <a:r>
              <a:rPr lang="en-US" dirty="0"/>
              <a:t>The REAL reason is: </a:t>
            </a:r>
            <a:r>
              <a:rPr lang="en-US" dirty="0" smtClean="0"/>
              <a:t>_____</a:t>
            </a:r>
          </a:p>
          <a:p>
            <a:pPr marL="109728" indent="0">
              <a:buNone/>
            </a:pPr>
            <a:r>
              <a:rPr lang="en-US" dirty="0" smtClean="0"/>
              <a:t>___________________________</a:t>
            </a:r>
            <a:r>
              <a:rPr lang="en-US" dirty="0" smtClean="0"/>
              <a:t>.</a:t>
            </a:r>
            <a:endParaRPr lang="en-US" dirty="0"/>
          </a:p>
        </p:txBody>
      </p:sp>
      <p:sp>
        <p:nvSpPr>
          <p:cNvPr id="3" name="Title 2"/>
          <p:cNvSpPr>
            <a:spLocks noGrp="1"/>
          </p:cNvSpPr>
          <p:nvPr>
            <p:ph type="title"/>
          </p:nvPr>
        </p:nvSpPr>
        <p:spPr/>
        <p:txBody>
          <a:bodyPr/>
          <a:lstStyle/>
          <a:p>
            <a:r>
              <a:rPr lang="en-US" dirty="0"/>
              <a:t>Review: </a:t>
            </a:r>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 If you come out of your pulpit without having preached enough </a:t>
            </a:r>
            <a:r>
              <a:rPr lang="en-US" dirty="0" smtClean="0"/>
              <a:t>Gospel </a:t>
            </a:r>
            <a:r>
              <a:rPr lang="en-US" dirty="0"/>
              <a:t>to save some poor sinner who may have come to church for the first and the last time, his blood will be required of you.”</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17. What risk does the preacher run when he gives the </a:t>
            </a:r>
            <a:r>
              <a:rPr lang="en-US" sz="2800" dirty="0" smtClean="0"/>
              <a:t>Gospel </a:t>
            </a:r>
            <a:r>
              <a:rPr lang="en-US" sz="2800" dirty="0"/>
              <a:t>very little space in his sermon? (</a:t>
            </a:r>
            <a:r>
              <a:rPr lang="en-US" sz="2800" dirty="0" err="1"/>
              <a:t>pg</a:t>
            </a:r>
            <a:r>
              <a:rPr lang="en-US" sz="2800" dirty="0"/>
              <a:t> 409 bottom)</a:t>
            </a:r>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a:t>
            </a:r>
            <a:r>
              <a:rPr lang="en-US" i="1" dirty="0"/>
              <a:t>that streams of the Holy Spirit are being poured out upon his congregation </a:t>
            </a:r>
            <a:r>
              <a:rPr lang="en-US" dirty="0"/>
              <a:t>and that even the most hardened sinners are for once brought around to Christ by the comforting preaching which they have heard.”</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18. On the other hand, a preacher who freely dispenses the sweet </a:t>
            </a:r>
            <a:r>
              <a:rPr lang="en-US" sz="2800" dirty="0" smtClean="0"/>
              <a:t>Gospel </a:t>
            </a:r>
            <a:r>
              <a:rPr lang="en-US" sz="2800" dirty="0"/>
              <a:t>that he himself has experienced will soon notice what? (</a:t>
            </a:r>
            <a:r>
              <a:rPr lang="en-US" sz="2800" dirty="0" err="1"/>
              <a:t>pg</a:t>
            </a:r>
            <a:r>
              <a:rPr lang="en-US" sz="2800" dirty="0"/>
              <a:t> 410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a:t>“They would talk in a different strain </a:t>
            </a:r>
            <a:r>
              <a:rPr lang="en-US" i="1" dirty="0"/>
              <a:t>if they had ever been in this prison</a:t>
            </a:r>
            <a:r>
              <a:rPr lang="en-US" dirty="0"/>
              <a:t>. When they shall be placed at the left hand of the Judge and anguish and terror lay hold on them, they shall experience what this prison means.”</a:t>
            </a:r>
          </a:p>
          <a:p>
            <a:r>
              <a:rPr lang="en-US" dirty="0"/>
              <a:t>“Luther means to tell us to preach the real </a:t>
            </a:r>
            <a:r>
              <a:rPr lang="en-US" dirty="0" smtClean="0"/>
              <a:t>Gospel </a:t>
            </a:r>
            <a:r>
              <a:rPr lang="en-US" dirty="0"/>
              <a:t>with its comfort without hesitation and not to fear that we shall preach people into hell with the </a:t>
            </a:r>
            <a:r>
              <a:rPr lang="en-US" dirty="0" smtClean="0"/>
              <a:t>Gospel.”</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19. Luther doesn’t mind when his critics accuse him of being too “sweet” a preacher. They would speak differently if they had ever had </a:t>
            </a:r>
            <a:r>
              <a:rPr lang="en-US" sz="2800" i="1" dirty="0"/>
              <a:t>what  </a:t>
            </a:r>
            <a:r>
              <a:rPr lang="en-US" sz="2800" dirty="0"/>
              <a:t>experience? (</a:t>
            </a:r>
            <a:r>
              <a:rPr lang="en-US" sz="2800" dirty="0" err="1"/>
              <a:t>pg</a:t>
            </a:r>
            <a:r>
              <a:rPr lang="en-US" sz="2800" dirty="0"/>
              <a:t> 410 bottom)</a:t>
            </a:r>
          </a:p>
        </p:txBody>
      </p:sp>
      <p:sp>
        <p:nvSpPr>
          <p:cNvPr id="4" name="Slide Number Placeholder 3"/>
          <p:cNvSpPr>
            <a:spLocks noGrp="1"/>
          </p:cNvSpPr>
          <p:nvPr>
            <p:ph type="sldNum" sz="quarter" idx="12"/>
          </p:nvPr>
        </p:nvSpPr>
        <p:spPr/>
        <p:txBody>
          <a:bodyPr/>
          <a:lstStyle/>
          <a:p>
            <a:fld id="{85EF05A6-58C6-4900-AE51-7F5642C47714}"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a:bodyPr>
          <a:lstStyle/>
          <a:p>
            <a:r>
              <a:rPr lang="en-US" dirty="0"/>
              <a:t>“</a:t>
            </a:r>
            <a:r>
              <a:rPr lang="en-US" i="1" dirty="0"/>
              <a:t>God grant that some day people may say about you that you are preaching well, but too sweetly!</a:t>
            </a:r>
            <a:r>
              <a:rPr lang="en-US" dirty="0"/>
              <a:t>”</a:t>
            </a:r>
          </a:p>
          <a:p>
            <a:r>
              <a:rPr lang="en-US" i="1" dirty="0"/>
              <a:t>“</a:t>
            </a:r>
            <a:r>
              <a:rPr lang="en-US" dirty="0"/>
              <a:t>Do not hold forth with </a:t>
            </a:r>
            <a:r>
              <a:rPr lang="en-US" dirty="0" smtClean="0"/>
              <a:t>the Law </a:t>
            </a:r>
            <a:r>
              <a:rPr lang="en-US" dirty="0"/>
              <a:t>too long; let the </a:t>
            </a:r>
            <a:r>
              <a:rPr lang="en-US" dirty="0" smtClean="0"/>
              <a:t>Gospel </a:t>
            </a:r>
            <a:r>
              <a:rPr lang="en-US" dirty="0"/>
              <a:t>follow promptly. When </a:t>
            </a:r>
            <a:r>
              <a:rPr lang="en-US" dirty="0" smtClean="0"/>
              <a:t>the Law </a:t>
            </a:r>
            <a:r>
              <a:rPr lang="en-US" dirty="0"/>
              <a:t>has made the iron to </a:t>
            </a:r>
            <a:r>
              <a:rPr lang="en-US" dirty="0" smtClean="0"/>
              <a:t>glow</a:t>
            </a:r>
            <a:r>
              <a:rPr lang="en-US" dirty="0"/>
              <a:t>, apply the </a:t>
            </a:r>
            <a:r>
              <a:rPr lang="en-US" dirty="0" smtClean="0"/>
              <a:t>Gospel </a:t>
            </a:r>
            <a:r>
              <a:rPr lang="en-US" dirty="0"/>
              <a:t>immediately to shape it into a proper form; if the iron is allowed to cool, nothing can be done with it.</a:t>
            </a:r>
            <a:r>
              <a:rPr lang="en-US" i="1" dirty="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20. What does Walther pray that people will say about the future preachers he is addressing? (</a:t>
            </a:r>
            <a:r>
              <a:rPr lang="en-US" sz="2800" dirty="0" err="1"/>
              <a:t>pg</a:t>
            </a:r>
            <a:r>
              <a:rPr lang="en-US" sz="2800" dirty="0"/>
              <a:t> 411-412)</a:t>
            </a:r>
          </a:p>
        </p:txBody>
      </p:sp>
      <p:sp>
        <p:nvSpPr>
          <p:cNvPr id="4" name="Slide Number Placeholder 3"/>
          <p:cNvSpPr>
            <a:spLocks noGrp="1"/>
          </p:cNvSpPr>
          <p:nvPr>
            <p:ph type="sldNum" sz="quarter" idx="12"/>
          </p:nvPr>
        </p:nvSpPr>
        <p:spPr/>
        <p:txBody>
          <a:bodyPr/>
          <a:lstStyle/>
          <a:p>
            <a:fld id="{85EF05A6-58C6-4900-AE51-7F5642C47714}"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 People imagine they can know a true prophet by the fruit of his godly life and by his great success in the ministry.” (pious speech, large church, many people!)</a:t>
            </a:r>
          </a:p>
          <a:p>
            <a:r>
              <a:rPr lang="en-US" dirty="0"/>
              <a:t>But Christ says: </a:t>
            </a:r>
            <a:r>
              <a:rPr lang="en-US" i="1" dirty="0"/>
              <a:t>“Not everyone that saith unto Me, Lord, Lord, shall enter into the kingdom of heaven; but he that doeth the will of My Father which is in heaven.” Matt 7, </a:t>
            </a:r>
            <a:r>
              <a:rPr lang="en-US" i="1"/>
              <a:t>21</a:t>
            </a:r>
            <a:r>
              <a:rPr lang="en-US" i="1"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21. Luther </a:t>
            </a:r>
            <a:r>
              <a:rPr lang="en-US" sz="2800" dirty="0" smtClean="0"/>
              <a:t>addresses </a:t>
            </a:r>
            <a:r>
              <a:rPr lang="en-US" sz="2800" dirty="0"/>
              <a:t>the </a:t>
            </a:r>
            <a:r>
              <a:rPr lang="en-US" sz="2800" dirty="0" smtClean="0"/>
              <a:t>passage </a:t>
            </a:r>
            <a:r>
              <a:rPr lang="en-US" sz="2800" dirty="0"/>
              <a:t>in which Jesus says, “By their fruits ye shall know them.” What do many people imagine – wrongly – that this means? (</a:t>
            </a:r>
            <a:r>
              <a:rPr lang="en-US" sz="2800" dirty="0" err="1"/>
              <a:t>pg</a:t>
            </a:r>
            <a:r>
              <a:rPr lang="en-US" sz="2800" dirty="0"/>
              <a:t> 412 bottom)</a:t>
            </a:r>
          </a:p>
        </p:txBody>
      </p:sp>
      <p:sp>
        <p:nvSpPr>
          <p:cNvPr id="4" name="Slide Number Placeholder 3"/>
          <p:cNvSpPr>
            <a:spLocks noGrp="1"/>
          </p:cNvSpPr>
          <p:nvPr>
            <p:ph type="sldNum" sz="quarter" idx="12"/>
          </p:nvPr>
        </p:nvSpPr>
        <p:spPr/>
        <p:txBody>
          <a:bodyPr/>
          <a:lstStyle/>
          <a:p>
            <a:fld id="{85EF05A6-58C6-4900-AE51-7F5642C47714}"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“…that </a:t>
            </a:r>
            <a:r>
              <a:rPr lang="en-US" dirty="0"/>
              <a:t>they diligently proclaim this will of God to the people and teach them that </a:t>
            </a:r>
            <a:r>
              <a:rPr lang="en-US" i="1" dirty="0"/>
              <a:t>God is gracious and merciful </a:t>
            </a:r>
            <a:r>
              <a:rPr lang="en-US" dirty="0"/>
              <a:t>and has no pleasure in the death of a sinner, but wants him to </a:t>
            </a:r>
            <a:r>
              <a:rPr lang="en-US" dirty="0" smtClean="0"/>
              <a:t>live.”</a:t>
            </a:r>
          </a:p>
          <a:p>
            <a:r>
              <a:rPr lang="en-US" dirty="0" smtClean="0"/>
              <a:t>“</a:t>
            </a:r>
            <a:r>
              <a:rPr lang="en-US" dirty="0"/>
              <a:t>M</a:t>
            </a:r>
            <a:r>
              <a:rPr lang="en-US" dirty="0" smtClean="0"/>
              <a:t>oreover</a:t>
            </a:r>
            <a:r>
              <a:rPr lang="en-US" dirty="0"/>
              <a:t>, that God has manifested His mercy by having His only begotten Son become man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22. What does that mean? What is the “real and proper fruit” that should be displayed by </a:t>
            </a:r>
            <a:r>
              <a:rPr lang="en-US" sz="2800" dirty="0" smtClean="0"/>
              <a:t>all Christians, especially spiritual </a:t>
            </a:r>
            <a:r>
              <a:rPr lang="en-US" sz="2800" dirty="0"/>
              <a:t>leaders? (</a:t>
            </a:r>
            <a:r>
              <a:rPr lang="en-US" sz="2800" dirty="0" err="1"/>
              <a:t>pg</a:t>
            </a:r>
            <a:r>
              <a:rPr lang="en-US" sz="2800" dirty="0"/>
              <a:t> 413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20000"/>
          </a:bodyPr>
          <a:lstStyle/>
          <a:p>
            <a:r>
              <a:rPr lang="en-US" dirty="0" smtClean="0"/>
              <a:t>“</a:t>
            </a:r>
            <a:r>
              <a:rPr lang="en-US" i="1" dirty="0" smtClean="0"/>
              <a:t>Whoever </a:t>
            </a:r>
            <a:r>
              <a:rPr lang="en-US" i="1" dirty="0"/>
              <a:t>is engaged in this preaching of the pure </a:t>
            </a:r>
            <a:r>
              <a:rPr lang="en-US" i="1" dirty="0" smtClean="0"/>
              <a:t>Gospel </a:t>
            </a:r>
            <a:r>
              <a:rPr lang="en-US" dirty="0"/>
              <a:t>and thus </a:t>
            </a:r>
            <a:r>
              <a:rPr lang="en-US" dirty="0" smtClean="0"/>
              <a:t>directing </a:t>
            </a:r>
            <a:r>
              <a:rPr lang="en-US" dirty="0"/>
              <a:t>men to Christ, the only Mediator between God and men, he, as a preacher, is doing the will of God</a:t>
            </a:r>
            <a:r>
              <a:rPr lang="en-US" dirty="0" smtClean="0"/>
              <a:t>.”</a:t>
            </a:r>
          </a:p>
          <a:p>
            <a:r>
              <a:rPr lang="en-US" dirty="0" smtClean="0"/>
              <a:t>“</a:t>
            </a:r>
            <a:r>
              <a:rPr lang="en-US" i="1" dirty="0"/>
              <a:t>After</a:t>
            </a:r>
            <a:r>
              <a:rPr lang="en-US" dirty="0"/>
              <a:t> this fruit, which is </a:t>
            </a:r>
            <a:r>
              <a:rPr lang="en-US" i="1" dirty="0"/>
              <a:t>the principal and most reliable one</a:t>
            </a:r>
            <a:r>
              <a:rPr lang="en-US" dirty="0"/>
              <a:t> and cannot deceive, there follow in the course of time other fruits, namely, a life in beautiful harmony with this doctrine and in no way contrary to it. But these fruits are </a:t>
            </a:r>
            <a:r>
              <a:rPr lang="en-US" i="1" dirty="0"/>
              <a:t>to be regarded as genuine fruits only </a:t>
            </a:r>
            <a:r>
              <a:rPr lang="en-US" i="1" dirty="0" err="1"/>
              <a:t>where</a:t>
            </a:r>
            <a:r>
              <a:rPr lang="en-US" dirty="0" err="1"/>
              <a:t>the</a:t>
            </a:r>
            <a:r>
              <a:rPr lang="en-US" dirty="0"/>
              <a:t> </a:t>
            </a:r>
            <a:r>
              <a:rPr lang="en-US" i="1" dirty="0"/>
              <a:t>first</a:t>
            </a:r>
            <a:r>
              <a:rPr lang="en-US" dirty="0"/>
              <a:t> fruit, namely, </a:t>
            </a:r>
            <a:r>
              <a:rPr lang="en-US" i="1" dirty="0"/>
              <a:t>the doctrine of Christ,</a:t>
            </a:r>
            <a:r>
              <a:rPr lang="en-US" dirty="0"/>
              <a:t> already exists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23. </a:t>
            </a:r>
            <a:r>
              <a:rPr lang="en-US" sz="2800" dirty="0" smtClean="0"/>
              <a:t>According to Luther, who is the preacher who is truly “doing the will of God”? </a:t>
            </a:r>
            <a:r>
              <a:rPr lang="en-US" sz="2800" dirty="0"/>
              <a:t>(</a:t>
            </a:r>
            <a:r>
              <a:rPr lang="en-US" sz="2800" dirty="0" err="1"/>
              <a:t>pg</a:t>
            </a:r>
            <a:r>
              <a:rPr lang="en-US" sz="2800" dirty="0"/>
              <a:t> </a:t>
            </a:r>
            <a:r>
              <a:rPr lang="en-US" sz="2800" dirty="0" smtClean="0"/>
              <a:t>413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a:t>“…that of </a:t>
            </a:r>
            <a:r>
              <a:rPr lang="en-US" i="1" dirty="0"/>
              <a:t>theologians</a:t>
            </a:r>
            <a:r>
              <a:rPr lang="en-US" dirty="0"/>
              <a:t>, or teachers of religion. ”</a:t>
            </a:r>
          </a:p>
          <a:p>
            <a:r>
              <a:rPr lang="en-US" dirty="0"/>
              <a:t>Diderot: “Better times will not come for the world until the last king shall have been hanged with the guts of the last priest.”</a:t>
            </a:r>
          </a:p>
          <a:p>
            <a:r>
              <a:rPr lang="en-US" dirty="0"/>
              <a:t>“This has been the slogan also of all revolutionaries until the present time. We may expect, too, that it will be translated into action some day, for all signs point in that direction. You may live to see it realized” (it did – cf. the Russian revolution of 1917)</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1. When it comes to professions, some people look down on garbage collectors, others </a:t>
            </a:r>
            <a:r>
              <a:rPr lang="en-US" sz="2800" dirty="0" smtClean="0"/>
              <a:t>despise </a:t>
            </a:r>
            <a:r>
              <a:rPr lang="en-US" sz="2800" dirty="0" smtClean="0"/>
              <a:t>lawyers </a:t>
            </a:r>
            <a:r>
              <a:rPr lang="en-US" sz="2800" dirty="0"/>
              <a:t>or politicians. But which profession, according to </a:t>
            </a:r>
            <a:r>
              <a:rPr lang="en-US" sz="2800" dirty="0" smtClean="0"/>
              <a:t>Walther, </a:t>
            </a:r>
            <a:r>
              <a:rPr lang="en-US" sz="2800" dirty="0"/>
              <a:t>comes in for the most contempt and hatred? (</a:t>
            </a:r>
            <a:r>
              <a:rPr lang="en-US" sz="2800" dirty="0" err="1"/>
              <a:t>pg</a:t>
            </a:r>
            <a:r>
              <a:rPr lang="en-US" sz="2800" dirty="0"/>
              <a:t> 401 middle)</a:t>
            </a:r>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10000"/>
          </a:bodyPr>
          <a:lstStyle/>
          <a:p>
            <a:r>
              <a:rPr lang="en-US" dirty="0"/>
              <a:t>They “misuse their sacred office, their sacred profession and calling, </a:t>
            </a:r>
            <a:r>
              <a:rPr lang="en-US" i="1" dirty="0"/>
              <a:t>for the gratification of their worldly minds, their greed of money and glory, and their love of domineering.”</a:t>
            </a:r>
          </a:p>
          <a:p>
            <a:r>
              <a:rPr lang="en-US" dirty="0"/>
              <a:t>“Instead of preaching the pure </a:t>
            </a:r>
            <a:r>
              <a:rPr lang="en-US" dirty="0" smtClean="0"/>
              <a:t>Gospel, </a:t>
            </a:r>
            <a:r>
              <a:rPr lang="en-US" dirty="0"/>
              <a:t>they proclaim the very opposite and spread lies and errors.”</a:t>
            </a:r>
          </a:p>
          <a:p>
            <a:r>
              <a:rPr lang="en-US" dirty="0"/>
              <a:t>“…There is no vice too shameful, no crime too awful, but teachers of religion have desecrated their office with it and have given the world offense, grievous beyond utterance.” (in 1885!)</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2. What do many church leaders, themselves, </a:t>
            </a:r>
            <a:r>
              <a:rPr lang="en-US" sz="2800" dirty="0" smtClean="0"/>
              <a:t>do </a:t>
            </a:r>
            <a:r>
              <a:rPr lang="en-US" sz="2800" dirty="0"/>
              <a:t>to make the world’s attitude toward the Christian faith even worse? (</a:t>
            </a:r>
            <a:r>
              <a:rPr lang="en-US" sz="2800" dirty="0" err="1"/>
              <a:t>pg</a:t>
            </a:r>
            <a:r>
              <a:rPr lang="en-US" sz="2800" dirty="0"/>
              <a:t> 401 bottom)</a:t>
            </a:r>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10000"/>
          </a:bodyPr>
          <a:lstStyle/>
          <a:p>
            <a:r>
              <a:rPr lang="en-US" dirty="0"/>
              <a:t>“Consider, in the first place, that </a:t>
            </a:r>
            <a:r>
              <a:rPr lang="en-US" i="1" dirty="0"/>
              <a:t>the omniscient God has foreseen these sad events and has nevertheless in his infinite wisdom adopted this order</a:t>
            </a:r>
            <a:r>
              <a:rPr lang="en-US" dirty="0"/>
              <a:t> of administering the sacred office, not through holy angels, who did not fall from their holy estate, but through fallen men, who are subject to sin.”</a:t>
            </a:r>
          </a:p>
          <a:p>
            <a:r>
              <a:rPr lang="en-US" dirty="0"/>
              <a:t>“Consider, in the second place, that notwithstanding the contempt of the world the great </a:t>
            </a:r>
            <a:r>
              <a:rPr lang="en-US" i="1" dirty="0"/>
              <a:t>God has highly honored the office of teachers of religion </a:t>
            </a:r>
            <a:r>
              <a:rPr lang="en-US" dirty="0"/>
              <a:t>and has exalted it above every other office.”</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a:t>3. Despite this almost universal contempt of Christian ministers, Walther urges his theology students not to be deterred from their vocation. Why not? What </a:t>
            </a:r>
            <a:r>
              <a:rPr lang="en-US" sz="2800" dirty="0" smtClean="0"/>
              <a:t>two </a:t>
            </a:r>
            <a:r>
              <a:rPr lang="en-US" sz="2800" dirty="0"/>
              <a:t>encouraging factors does he cite? (</a:t>
            </a:r>
            <a:r>
              <a:rPr lang="en-US" sz="2800" dirty="0" err="1"/>
              <a:t>pg</a:t>
            </a:r>
            <a:r>
              <a:rPr lang="en-US" sz="2800" dirty="0"/>
              <a:t> 402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“…the </a:t>
            </a:r>
            <a:r>
              <a:rPr lang="en-US" u="sng" dirty="0"/>
              <a:t>chief and primary </a:t>
            </a:r>
            <a:r>
              <a:rPr lang="en-US" dirty="0"/>
              <a:t>requisite of a true teacher of the Christian religion</a:t>
            </a:r>
            <a:r>
              <a:rPr lang="en-US" dirty="0" smtClean="0"/>
              <a:t>.”</a:t>
            </a:r>
          </a:p>
          <a:p>
            <a:r>
              <a:rPr lang="en-US" i="1" dirty="0" smtClean="0"/>
              <a:t>The </a:t>
            </a:r>
            <a:r>
              <a:rPr lang="en-US" dirty="0" smtClean="0"/>
              <a:t>most important point of all!</a:t>
            </a:r>
            <a:endParaRPr lang="en-US" i="1"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4. The way in which Walther introduces his 25</a:t>
            </a:r>
            <a:r>
              <a:rPr lang="en-US" sz="2800" baseline="30000" dirty="0"/>
              <a:t>th</a:t>
            </a:r>
            <a:r>
              <a:rPr lang="en-US" sz="2800" dirty="0"/>
              <a:t> Thesis is striking. He says, “in studying this thesis, we shall ponder…” (</a:t>
            </a:r>
            <a:r>
              <a:rPr lang="en-US" sz="2800" dirty="0" err="1"/>
              <a:t>pg</a:t>
            </a:r>
            <a:r>
              <a:rPr lang="en-US" sz="2800" dirty="0"/>
              <a:t> 403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pPr fontAlgn="base"/>
            <a:r>
              <a:rPr lang="en-US" i="1" dirty="0"/>
              <a:t>In the twenty-first place, the Word of God is not rightly divided when the person teaching it does not allow the </a:t>
            </a:r>
            <a:r>
              <a:rPr lang="en-US" i="1" dirty="0" smtClean="0"/>
              <a:t>Gospel </a:t>
            </a:r>
            <a:r>
              <a:rPr lang="en-US" i="1" dirty="0"/>
              <a:t>to have a general predominance in his teaching.</a:t>
            </a:r>
          </a:p>
        </p:txBody>
      </p:sp>
      <p:sp>
        <p:nvSpPr>
          <p:cNvPr id="3" name="Title 2"/>
          <p:cNvSpPr>
            <a:spLocks noGrp="1"/>
          </p:cNvSpPr>
          <p:nvPr>
            <p:ph type="title"/>
          </p:nvPr>
        </p:nvSpPr>
        <p:spPr/>
        <p:txBody>
          <a:bodyPr>
            <a:normAutofit fontScale="90000"/>
          </a:bodyPr>
          <a:lstStyle/>
          <a:p>
            <a:pPr algn="ctr"/>
            <a:r>
              <a:rPr lang="en-US" sz="4400" dirty="0">
                <a:latin typeface="Colonna MT" pitchFamily="82" charset="0"/>
              </a:rPr>
              <a:t/>
            </a:r>
            <a:br>
              <a:rPr lang="en-US" sz="4400" dirty="0">
                <a:latin typeface="Colonna MT" pitchFamily="82" charset="0"/>
              </a:rPr>
            </a:br>
            <a:r>
              <a:rPr lang="en-US" sz="7300" dirty="0">
                <a:latin typeface="Colonna MT" pitchFamily="82" charset="0"/>
              </a:rPr>
              <a:t>Thesis </a:t>
            </a:r>
            <a:r>
              <a:rPr lang="en-US" sz="7300" dirty="0" smtClean="0">
                <a:latin typeface="Colonna MT" pitchFamily="82" charset="0"/>
              </a:rPr>
              <a:t>XXV</a:t>
            </a:r>
            <a:r>
              <a:rPr lang="en-US" sz="7300" dirty="0">
                <a:latin typeface="Colonna MT" pitchFamily="82" charset="0"/>
              </a:rPr>
              <a:t/>
            </a:r>
            <a:br>
              <a:rPr lang="en-US" sz="7300" dirty="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pPr fontAlgn="base"/>
            <a:r>
              <a:rPr lang="en-US" i="1" dirty="0"/>
              <a:t>He was an angel</a:t>
            </a:r>
            <a:r>
              <a:rPr lang="en-US" dirty="0"/>
              <a:t>; he preached to the shepherds, who were terrified by his celestial splendor: “Fear not; for, behold, I bring you good tidings of great joy, which shall be to all people.” Luke 2, 10.</a:t>
            </a:r>
          </a:p>
          <a:p>
            <a:pPr fontAlgn="base"/>
            <a:r>
              <a:rPr lang="en-US" dirty="0"/>
              <a:t>“In his address there is not the least trace of </a:t>
            </a:r>
            <a:r>
              <a:rPr lang="en-US" dirty="0" smtClean="0"/>
              <a:t>the Law, </a:t>
            </a:r>
            <a:r>
              <a:rPr lang="en-US" dirty="0"/>
              <a:t>of injunctions, of demands that God makes upon men, but he preaches the very opposite: concerning the good will and mercy of God to all men.”</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5. Who was the first </a:t>
            </a:r>
            <a:r>
              <a:rPr lang="en-US" sz="2800" dirty="0" smtClean="0"/>
              <a:t>Gospel </a:t>
            </a:r>
            <a:r>
              <a:rPr lang="en-US" sz="2800" dirty="0"/>
              <a:t>preacher after Christ had been born into the world? (</a:t>
            </a:r>
            <a:r>
              <a:rPr lang="en-US" sz="2800" dirty="0" err="1"/>
              <a:t>pg</a:t>
            </a:r>
            <a:r>
              <a:rPr lang="en-US" sz="2800" dirty="0"/>
              <a:t> 403 middle)</a:t>
            </a:r>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i="1" dirty="0"/>
              <a:t>“…as a preparation for the </a:t>
            </a:r>
            <a:r>
              <a:rPr lang="en-US" i="1" dirty="0" smtClean="0"/>
              <a:t>Gospel.”</a:t>
            </a:r>
            <a:endParaRPr lang="en-US" i="1" dirty="0"/>
          </a:p>
          <a:p>
            <a:r>
              <a:rPr lang="en-US" dirty="0"/>
              <a:t>“The ultimate aim in our preaching of </a:t>
            </a:r>
            <a:r>
              <a:rPr lang="en-US" dirty="0" smtClean="0"/>
              <a:t>the Law </a:t>
            </a:r>
            <a:r>
              <a:rPr lang="en-US" dirty="0"/>
              <a:t>must be to preach the </a:t>
            </a:r>
            <a:r>
              <a:rPr lang="en-US" dirty="0" smtClean="0"/>
              <a:t>Gospel. </a:t>
            </a:r>
            <a:r>
              <a:rPr lang="en-US" dirty="0"/>
              <a:t>Whoever does not adopt this aim is not a true minister of the </a:t>
            </a:r>
            <a:r>
              <a:rPr lang="en-US" dirty="0" smtClean="0"/>
              <a:t>Gospel.”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6. Yes, we have to preach </a:t>
            </a:r>
            <a:r>
              <a:rPr lang="en-US" sz="2800" dirty="0" smtClean="0"/>
              <a:t>the Law </a:t>
            </a:r>
            <a:r>
              <a:rPr lang="en-US" sz="2800" dirty="0"/>
              <a:t>— </a:t>
            </a:r>
            <a:r>
              <a:rPr lang="en-US" sz="2800" dirty="0" smtClean="0"/>
              <a:t>but what </a:t>
            </a:r>
            <a:r>
              <a:rPr lang="en-US" sz="2800" dirty="0"/>
              <a:t>is the only purpose for doing that? (</a:t>
            </a:r>
            <a:r>
              <a:rPr lang="en-US" sz="2800" dirty="0" err="1"/>
              <a:t>pg</a:t>
            </a:r>
            <a:r>
              <a:rPr lang="en-US" sz="2800" dirty="0"/>
              <a:t> 404 top)</a:t>
            </a:r>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751</TotalTime>
  <Words>2041</Words>
  <Application>Microsoft Office PowerPoint</Application>
  <PresentationFormat>On-screen Show (4:3)</PresentationFormat>
  <Paragraphs>181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The Proper Distinction Between Law and Gospel  by CFW Walther</vt:lpstr>
      <vt:lpstr>Review: </vt:lpstr>
      <vt:lpstr>1. When it comes to professions, some people look down on garbage collectors, others despise lawyers or politicians. But which profession, according to Walther, comes in for the most contempt and hatred? (pg 401 middle)</vt:lpstr>
      <vt:lpstr>2. What do many church leaders, themselves, do to make the world’s attitude toward the Christian faith even worse? (pg 401 bottom)</vt:lpstr>
      <vt:lpstr>3. Despite this almost universal contempt of Christian ministers, Walther urges his theology students not to be deterred from their vocation. Why not? What two encouraging factors does he cite? (pg 402 top)</vt:lpstr>
      <vt:lpstr>4. The way in which Walther introduces his 25th Thesis is striking. He says, “in studying this thesis, we shall ponder…” (pg 403 top)</vt:lpstr>
      <vt:lpstr> Thesis XXV </vt:lpstr>
      <vt:lpstr>5. Who was the first Gospel preacher after Christ had been born into the world? (pg 403 middle)</vt:lpstr>
      <vt:lpstr>6. Yes, we have to preach the Law — but what is the only purpose for doing that? (pg 404 top)</vt:lpstr>
      <vt:lpstr>7. Walther discusses Mark 16:16, “He that believeth and is baptized shall be saved; but he that believeth not shall be damned.”  The first part is obviously Gospel, but what about the second part? (pg 404 middle)</vt:lpstr>
      <vt:lpstr>8. Walther calls the explicit Gospel the “real doctrine of Christ.” What does he call the Law? (pg 405 top)</vt:lpstr>
      <vt:lpstr>9. Walther says that a New Testament preacher is a Gospel preacher. What function is he discharging when he proclaims the Law? (pg 405 middle)</vt:lpstr>
      <vt:lpstr>10. What do passages like 1Corinthians 15:3 tell us about the priorities in Paul’s ministry? (pg 406 top)</vt:lpstr>
      <vt:lpstr>11. When truly evangelical preachers stand in their pulpits, they should not look as though they are inviting their hearers to a… (pg 406 middle)</vt:lpstr>
      <vt:lpstr>12. What is the reason, in Walther’s view, why so many ministers’ hearers remain sleepy, their misers remain stingy? (pg )</vt:lpstr>
      <vt:lpstr>13. A preacher may conclude, “I have presented both Law and Gospel!” But what does Walther call “the very finest form of confounding both”? (pg 406 bottom)</vt:lpstr>
      <vt:lpstr>14. Every preacher, when he finishes writing his sermon, should be able to say what? (pg 407 top)</vt:lpstr>
      <vt:lpstr>15. Walther quotes the Lutheran Confessions and Martin Luther himself to show how the Gospel must predominate. What is it that Luther says “reigns” in his heart? (pg 408 middle)</vt:lpstr>
      <vt:lpstr>16. Some of the Reformed (“sectarians”) use similar language to Lutherans, but what does one immediately notice about their sermons? (pg 409 middle)</vt:lpstr>
      <vt:lpstr>17. What risk does the preacher run when he gives the Gospel very little space in his sermon? (pg 409 bottom)</vt:lpstr>
      <vt:lpstr>18. On the other hand, a preacher who freely dispenses the sweet Gospel that he himself has experienced will soon notice what? (pg 410 top)</vt:lpstr>
      <vt:lpstr>19. Luther doesn’t mind when his critics accuse him of being too “sweet” a preacher. They would speak differently if they had ever had what  experience? (pg 410 bottom)</vt:lpstr>
      <vt:lpstr>20. What does Walther pray that people will say about the future preachers he is addressing? (pg 411-412)</vt:lpstr>
      <vt:lpstr>21. Luther addresses the passage in which Jesus says, “By their fruits ye shall know them.” What do many people imagine – wrongly – that this means? (pg 412 bottom)</vt:lpstr>
      <vt:lpstr>22. What does that mean? What is the “real and proper fruit” that should be displayed by all Christians, especially spiritual leaders? (pg 413 top)</vt:lpstr>
      <vt:lpstr>23. According to Luther, who is the preacher who is truly “doing the will of God”? (pg 413 middle)</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55</cp:revision>
  <cp:lastPrinted>2019-03-27T11:47:07Z</cp:lastPrinted>
  <dcterms:created xsi:type="dcterms:W3CDTF">2011-01-18T19:12:19Z</dcterms:created>
  <dcterms:modified xsi:type="dcterms:W3CDTF">2019-04-07T16:52:29Z</dcterms:modified>
</cp:coreProperties>
</file>